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Caveat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avea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24dcbf9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24dcbf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24dcbf9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24dcbf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2b60b22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2b60b2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2b60b2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2b60b2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24dcbf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24dcbf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24dcbf9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24dcbf9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2b60b22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2b60b22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19c4e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19c4e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2b60b2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2b60b2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d291b249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d291b249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291b2495_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d291b2495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d291b249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d291b249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d291b249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d291b249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291b2495_1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d291b2495_1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d291b2495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d291b2495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24dcbf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a24dcbf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d291b24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d291b24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2b60b22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2b60b22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2b60b2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2b60b2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d291b24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d291b24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24dcbf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24dcbf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24dcbf9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24dcbf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Relationship Id="rId4" Type="http://schemas.openxmlformats.org/officeDocument/2006/relationships/image" Target="../media/image24.gif"/><Relationship Id="rId5" Type="http://schemas.openxmlformats.org/officeDocument/2006/relationships/hyperlink" Target="https://docs.google.com/presentation/d/1lSReYeUx0t_KwUnmn1NX47ozq8uY5GoZ4xzz0IwlJ3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NordicSemiconductor/Android-Scanner-Compat-Librar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eb.archive.org/web/20160820074825/https://developer.android.com/preview/support.html#dp4" TargetMode="External"/><Relationship Id="rId4" Type="http://schemas.openxmlformats.org/officeDocument/2006/relationships/hyperlink" Target="https://android-review.googlesource.com/c/platform/packages/apps/Bluetooth/+/215844/15/src/com/android/bluetooth/gatt/AppScanStats.java#14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ensorberg-dev/motionless-averag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elastic.co/cloud/elasticsearch-service/signu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bout.me/falkorichter" TargetMode="External"/><Relationship Id="rId4" Type="http://schemas.openxmlformats.org/officeDocument/2006/relationships/hyperlink" Target="https://github.com/budius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gif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rLuBxsLot5U" TargetMode="External"/><Relationship Id="rId10" Type="http://schemas.openxmlformats.org/officeDocument/2006/relationships/hyperlink" Target="https://www.youtube.com/watch?v=OSJ8gIPnvDw" TargetMode="External"/><Relationship Id="rId13" Type="http://schemas.openxmlformats.org/officeDocument/2006/relationships/hyperlink" Target="https://www.youtube.com/watch?v=OSJ8gIPnvDw" TargetMode="External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sensorberg-dev/permission-bitte" TargetMode="External"/><Relationship Id="rId4" Type="http://schemas.openxmlformats.org/officeDocument/2006/relationships/hyperlink" Target="https://github.com/sensorberg-dev/motionless-average" TargetMode="External"/><Relationship Id="rId9" Type="http://schemas.openxmlformats.org/officeDocument/2006/relationships/hyperlink" Target="https://www.youtube.com/watch?v=rLuBxsLot5U" TargetMode="External"/><Relationship Id="rId14" Type="http://schemas.openxmlformats.org/officeDocument/2006/relationships/image" Target="../media/image15.png"/><Relationship Id="rId5" Type="http://schemas.openxmlformats.org/officeDocument/2006/relationships/hyperlink" Target="https://github.com/sensorberg-dev/EasyIPC" TargetMode="External"/><Relationship Id="rId6" Type="http://schemas.openxmlformats.org/officeDocument/2006/relationships/hyperlink" Target="https://github.com/sensorberg-dev/gradle-scripts" TargetMode="External"/><Relationship Id="rId7" Type="http://schemas.openxmlformats.org/officeDocument/2006/relationships/hyperlink" Target="https://github.com/sensorberg-dev/android-sdk" TargetMode="External"/><Relationship Id="rId8" Type="http://schemas.openxmlformats.org/officeDocument/2006/relationships/hyperlink" Target="https://github.com/sensorberg-dev/synchronous-gat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://www.youtube.com/watch?v=P0xEfwGRp4Y" TargetMode="External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bluetooth.com/specifications/gat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hyperlink" Target="https://learn.adafruit.com/introducing-adafruit-ble-bluetooth-low-energy-friend/uart-service" TargetMode="External"/><Relationship Id="rId5" Type="http://schemas.openxmlformats.org/officeDocument/2006/relationships/hyperlink" Target="https://infocenter.nordicsemi.com/index.jsp?topic=%2Fcom.nordic.infocenter.sdk5.v14.0.0%2Fble_sdk_app_nus_eval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862350" y="1340400"/>
            <a:ext cx="5403600" cy="24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Everything is better with(out) Bluetooth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13978" r="0" t="0"/>
          <a:stretch/>
        </p:blipFill>
        <p:spPr>
          <a:xfrm>
            <a:off x="7226950" y="152400"/>
            <a:ext cx="1756225" cy="2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14471" l="0" r="0" t="0"/>
          <a:stretch/>
        </p:blipFill>
        <p:spPr>
          <a:xfrm>
            <a:off x="152400" y="2390650"/>
            <a:ext cx="1709950" cy="26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940200" y="4553700"/>
            <a:ext cx="5677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This presentation is available at </a:t>
            </a:r>
            <a:r>
              <a:rPr lang="de" sz="1000" u="sng">
                <a:solidFill>
                  <a:schemeClr val="hlink"/>
                </a:solidFill>
                <a:hlinkClick r:id="rId5"/>
              </a:rPr>
              <a:t>https://docs.google.com/presentation/d/1lSReYeUx0t_KwUnmn1NX47ozq8uY5GoZ4xzz0IwlJ3s/</a:t>
            </a:r>
            <a:r>
              <a:rPr lang="de" sz="1000"/>
              <a:t> 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5725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5417375" y="3821625"/>
            <a:ext cx="1263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(OUT)</a:t>
            </a:r>
            <a:endParaRPr b="1" i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Everything is better with(out) 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… scanning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841775"/>
            <a:ext cx="85206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Verdana"/>
              <a:buChar char="●"/>
            </a:pPr>
            <a:r>
              <a:rPr lang="de" sz="1200">
                <a:solidFill>
                  <a:srgbClr val="333333"/>
                </a:solidFill>
              </a:rPr>
              <a:t>BluetoothAdapter.</a:t>
            </a:r>
            <a:r>
              <a:rPr lang="de" sz="1200">
                <a:solidFill>
                  <a:srgbClr val="0000CC"/>
                </a:solidFill>
              </a:rPr>
              <a:t>getDefaultAdapter</a:t>
            </a:r>
            <a:r>
              <a:rPr lang="de" sz="1200">
                <a:solidFill>
                  <a:srgbClr val="333333"/>
                </a:solidFill>
              </a:rPr>
              <a:t>().</a:t>
            </a:r>
            <a:r>
              <a:rPr lang="de" sz="1200">
                <a:solidFill>
                  <a:srgbClr val="0000CC"/>
                </a:solidFill>
              </a:rPr>
              <a:t>startLeScan</a:t>
            </a:r>
            <a:r>
              <a:rPr lang="de" sz="1200">
                <a:solidFill>
                  <a:srgbClr val="333333"/>
                </a:solidFill>
              </a:rPr>
              <a:t>(scanCallbackV18)</a:t>
            </a:r>
            <a:br>
              <a:rPr lang="de" sz="1200">
                <a:solidFill>
                  <a:srgbClr val="333333"/>
                </a:solidFill>
              </a:rPr>
            </a:b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de" sz="1200">
                <a:solidFill>
                  <a:srgbClr val="333333"/>
                </a:solidFill>
              </a:rPr>
              <a:t>Some devices doesn’t support certain scan settings parameters</a:t>
            </a:r>
            <a:br>
              <a:rPr lang="de" sz="1200">
                <a:solidFill>
                  <a:srgbClr val="333333"/>
                </a:solidFill>
              </a:rPr>
            </a:b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Verdana"/>
              <a:buChar char="●"/>
            </a:pPr>
            <a:r>
              <a:rPr lang="de" sz="1200">
                <a:solidFill>
                  <a:srgbClr val="333333"/>
                </a:solidFill>
              </a:rPr>
              <a:t>Some devices doesn’t support scan filters</a:t>
            </a:r>
            <a:br>
              <a:rPr lang="de" sz="12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Verdana"/>
              <a:buChar char="○"/>
            </a:pPr>
            <a:r>
              <a:rPr lang="de" sz="1200">
                <a:solidFill>
                  <a:srgbClr val="333333"/>
                </a:solidFill>
              </a:rPr>
              <a:t>Some devices say they support scan </a:t>
            </a:r>
            <a:r>
              <a:rPr lang="de" sz="1200">
                <a:solidFill>
                  <a:srgbClr val="333333"/>
                </a:solidFill>
              </a:rPr>
              <a:t>filters</a:t>
            </a:r>
            <a:r>
              <a:rPr lang="de" sz="1200">
                <a:solidFill>
                  <a:srgbClr val="333333"/>
                </a:solidFill>
              </a:rPr>
              <a:t>, but result on callback never called</a:t>
            </a:r>
            <a:br>
              <a:rPr lang="de" sz="1200">
                <a:solidFill>
                  <a:srgbClr val="333333"/>
                </a:solidFill>
              </a:rPr>
            </a:b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de" sz="1200">
                <a:solidFill>
                  <a:srgbClr val="333333"/>
                </a:solidFill>
              </a:rPr>
              <a:t>Workaround:</a:t>
            </a:r>
            <a:br>
              <a:rPr lang="de" sz="12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○"/>
            </a:pPr>
            <a:r>
              <a:rPr lang="de" sz="1200">
                <a:solidFill>
                  <a:srgbClr val="333333"/>
                </a:solidFill>
              </a:rPr>
              <a:t>Use Nordic Scanner compat</a:t>
            </a:r>
            <a:br>
              <a:rPr lang="de" sz="1200">
                <a:solidFill>
                  <a:srgbClr val="333333"/>
                </a:solidFill>
              </a:rPr>
            </a:br>
            <a:r>
              <a:rPr lang="de" sz="1200" u="sng">
                <a:solidFill>
                  <a:schemeClr val="hlink"/>
                </a:solidFill>
                <a:hlinkClick r:id="rId3"/>
              </a:rPr>
              <a:t>https://github.com/NordicSemiconductor/Android-Scanner-Compat-Library</a:t>
            </a:r>
            <a:endParaRPr sz="12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○"/>
            </a:pPr>
            <a:r>
              <a:rPr lang="de" sz="1200">
                <a:solidFill>
                  <a:srgbClr val="666666"/>
                </a:solidFill>
              </a:rPr>
              <a:t>/</a:t>
            </a:r>
            <a:r>
              <a:rPr lang="de" sz="1200">
                <a:solidFill>
                  <a:srgbClr val="666666"/>
                </a:solidFill>
              </a:rPr>
              <a:t>/ disable hardware filtering</a:t>
            </a:r>
            <a:br>
              <a:rPr lang="de" sz="1200">
                <a:solidFill>
                  <a:srgbClr val="999999"/>
                </a:solidFill>
              </a:rPr>
            </a:br>
            <a:r>
              <a:rPr lang="de" sz="1200">
                <a:solidFill>
                  <a:srgbClr val="333333"/>
                </a:solidFill>
              </a:rPr>
              <a:t>.</a:t>
            </a:r>
            <a:r>
              <a:rPr lang="de" sz="1200">
                <a:solidFill>
                  <a:srgbClr val="0000CC"/>
                </a:solidFill>
              </a:rPr>
              <a:t>setUseHardwareFilteringIfSupported</a:t>
            </a:r>
            <a:r>
              <a:rPr lang="de" sz="1200">
                <a:solidFill>
                  <a:srgbClr val="333333"/>
                </a:solidFill>
              </a:rPr>
              <a:t>(</a:t>
            </a:r>
            <a:r>
              <a:rPr b="1" lang="de" sz="1200">
                <a:solidFill>
                  <a:srgbClr val="008800"/>
                </a:solidFill>
              </a:rPr>
              <a:t>false</a:t>
            </a:r>
            <a:r>
              <a:rPr lang="de" sz="1200">
                <a:solidFill>
                  <a:srgbClr val="333333"/>
                </a:solidFill>
              </a:rPr>
              <a:t>)</a:t>
            </a:r>
            <a:endParaRPr sz="12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Everything is better with(out) 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… scan callback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609675"/>
            <a:ext cx="8520600" cy="3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de" sz="1200">
                <a:solidFill>
                  <a:srgbClr val="333333"/>
                </a:solidFill>
              </a:rPr>
              <a:t>override fun </a:t>
            </a:r>
            <a:r>
              <a:rPr b="1" lang="de" sz="1200">
                <a:solidFill>
                  <a:srgbClr val="0066BB"/>
                </a:solidFill>
              </a:rPr>
              <a:t>onScanResult</a:t>
            </a:r>
            <a:r>
              <a:rPr lang="de" sz="1200">
                <a:solidFill>
                  <a:srgbClr val="333333"/>
                </a:solidFill>
              </a:rPr>
              <a:t>(</a:t>
            </a:r>
            <a:r>
              <a:rPr b="1" lang="de" sz="1200">
                <a:solidFill>
                  <a:srgbClr val="997700"/>
                </a:solidFill>
              </a:rPr>
              <a:t>callbackType:</a:t>
            </a:r>
            <a:r>
              <a:rPr lang="de" sz="1200">
                <a:solidFill>
                  <a:srgbClr val="333333"/>
                </a:solidFill>
              </a:rPr>
              <a:t> Int, </a:t>
            </a:r>
            <a:r>
              <a:rPr b="1" lang="de" sz="1200">
                <a:solidFill>
                  <a:srgbClr val="997700"/>
                </a:solidFill>
              </a:rPr>
              <a:t>result:</a:t>
            </a:r>
            <a:r>
              <a:rPr lang="de" sz="1200">
                <a:solidFill>
                  <a:srgbClr val="333333"/>
                </a:solidFill>
              </a:rPr>
              <a:t> ScanResult) {</a:t>
            </a:r>
            <a:br>
              <a:rPr lang="de" sz="12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de" sz="1200">
                <a:solidFill>
                  <a:srgbClr val="333333"/>
                </a:solidFill>
              </a:rPr>
              <a:t>On some devices is called for every scan</a:t>
            </a:r>
            <a:br>
              <a:rPr lang="de" sz="12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de" sz="1200">
                <a:solidFill>
                  <a:srgbClr val="333333"/>
                </a:solidFill>
              </a:rPr>
              <a:t>on others, only on the first time a BLE device is scanned</a:t>
            </a:r>
            <a:br>
              <a:rPr lang="de" sz="1200">
                <a:solidFill>
                  <a:srgbClr val="333333"/>
                </a:solidFill>
              </a:rPr>
            </a:br>
            <a:endParaRPr sz="600">
              <a:solidFill>
                <a:srgbClr val="888888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de" sz="1200">
                <a:solidFill>
                  <a:srgbClr val="333333"/>
                </a:solidFill>
              </a:rPr>
              <a:t>Workaround is to </a:t>
            </a:r>
            <a:r>
              <a:rPr b="1" lang="de" sz="1200">
                <a:solidFill>
                  <a:srgbClr val="0066BB"/>
                </a:solidFill>
              </a:rPr>
              <a:t>startScan</a:t>
            </a:r>
            <a:r>
              <a:rPr lang="de" sz="1200">
                <a:solidFill>
                  <a:srgbClr val="333333"/>
                </a:solidFill>
              </a:rPr>
              <a:t>/</a:t>
            </a:r>
            <a:r>
              <a:rPr b="1" lang="de" sz="1200">
                <a:solidFill>
                  <a:srgbClr val="0066BB"/>
                </a:solidFill>
              </a:rPr>
              <a:t>stopScan</a:t>
            </a:r>
            <a:r>
              <a:rPr lang="de" sz="1200">
                <a:solidFill>
                  <a:srgbClr val="333333"/>
                </a:solidFill>
              </a:rPr>
              <a:t> every second</a:t>
            </a:r>
            <a:br>
              <a:rPr lang="de" sz="12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de" sz="1200">
                <a:solidFill>
                  <a:srgbClr val="333333"/>
                </a:solidFill>
              </a:rPr>
              <a:t>Starting on Android Nougat Developer Preview 4</a:t>
            </a:r>
            <a:br>
              <a:rPr lang="de" sz="1200">
                <a:solidFill>
                  <a:srgbClr val="333333"/>
                </a:solidFill>
              </a:rPr>
            </a:br>
            <a:br>
              <a:rPr lang="de" sz="600">
                <a:solidFill>
                  <a:srgbClr val="333333"/>
                </a:solidFill>
              </a:rPr>
            </a:br>
            <a:r>
              <a:rPr lang="de" sz="1200">
                <a:solidFill>
                  <a:srgbClr val="333333"/>
                </a:solidFill>
              </a:rPr>
              <a:t>&gt; We’ve changed the BLE Scanning behavior starting in DP4. We’ll prevent applications from starting and stopping scans more than 5 times in 30 seconds. For long running scans, we’ll convert them into opportunistic scans.</a:t>
            </a:r>
            <a:br>
              <a:rPr lang="de" sz="12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○"/>
            </a:pPr>
            <a:r>
              <a:rPr lang="de" sz="1200">
                <a:solidFill>
                  <a:srgbClr val="333333"/>
                </a:solidFill>
              </a:rPr>
              <a:t>Sources:</a:t>
            </a:r>
            <a:br>
              <a:rPr lang="de" sz="12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■"/>
            </a:pPr>
            <a:r>
              <a:rPr lang="de" sz="1100" u="sng">
                <a:solidFill>
                  <a:schemeClr val="hlink"/>
                </a:solidFill>
                <a:hlinkClick r:id="rId3"/>
              </a:rPr>
              <a:t>https://web.archive.org/web/20160820074825/https://developer.android.com/preview/support.html#dp4</a:t>
            </a:r>
            <a:endParaRPr sz="1100"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■"/>
            </a:pPr>
            <a:r>
              <a:rPr lang="de" sz="1100" u="sng">
                <a:solidFill>
                  <a:schemeClr val="hlink"/>
                </a:solidFill>
                <a:hlinkClick r:id="rId4"/>
              </a:rPr>
              <a:t>https://android-review.googlesource.com/c/platform/packages/apps/Bluetooth/+/215844/15/src/com/android/bluetooth/gatt/AppScanStats.java#144</a:t>
            </a:r>
            <a:endParaRPr sz="11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Everything is better with(out) 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… scan callback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457275"/>
            <a:ext cx="8520600" cy="21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de" sz="1100">
                <a:solidFill>
                  <a:srgbClr val="333333"/>
                </a:solidFill>
              </a:rPr>
              <a:t>override fun </a:t>
            </a:r>
            <a:r>
              <a:rPr b="1" lang="de" sz="1100">
                <a:solidFill>
                  <a:srgbClr val="0066BB"/>
                </a:solidFill>
              </a:rPr>
              <a:t>onScanFailed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b="1" lang="de" sz="1100">
                <a:solidFill>
                  <a:srgbClr val="997700"/>
                </a:solidFill>
              </a:rPr>
              <a:t>errorCode:</a:t>
            </a:r>
            <a:r>
              <a:rPr lang="de" sz="1100">
                <a:solidFill>
                  <a:srgbClr val="333333"/>
                </a:solidFill>
              </a:rPr>
              <a:t> Int)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666666"/>
                </a:solidFill>
              </a:rPr>
              <a:t>	// SCAN_FAILED_APPLICATION_REGISTRATION_FAILED</a:t>
            </a:r>
            <a:br>
              <a:rPr lang="de" sz="1100">
                <a:solidFill>
                  <a:srgbClr val="666666"/>
                </a:solidFill>
              </a:rPr>
            </a:br>
            <a:r>
              <a:rPr lang="de" sz="1100">
                <a:solidFill>
                  <a:srgbClr val="666666"/>
                </a:solidFill>
              </a:rPr>
              <a:t>	// SCAN_FAILED_INTERNAL_ERROR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}</a:t>
            </a:r>
            <a:br>
              <a:rPr lang="de" sz="11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de" sz="1100">
                <a:solidFill>
                  <a:srgbClr val="333333"/>
                </a:solidFill>
              </a:rPr>
              <a:t>Workaround:</a:t>
            </a:r>
            <a:endParaRPr i="1" sz="1100">
              <a:solidFill>
                <a:srgbClr val="333333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200" y="2375650"/>
            <a:ext cx="4965600" cy="27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Everything is better with(out) 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… scan callback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609675"/>
            <a:ext cx="8520600" cy="3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1" lang="de" sz="1100">
                <a:solidFill>
                  <a:srgbClr val="008800"/>
                </a:solidFill>
              </a:rPr>
              <a:t>private</a:t>
            </a:r>
            <a:r>
              <a:rPr lang="de" sz="1100">
                <a:solidFill>
                  <a:srgbClr val="333333"/>
                </a:solidFill>
              </a:rPr>
              <a:t> val scanCallback = object : ScanCallback()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override fun </a:t>
            </a:r>
            <a:r>
              <a:rPr b="1" lang="de" sz="1100">
                <a:solidFill>
                  <a:srgbClr val="0066BB"/>
                </a:solidFill>
              </a:rPr>
              <a:t>onScanResult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b="1" lang="de" sz="1100">
                <a:solidFill>
                  <a:srgbClr val="997700"/>
                </a:solidFill>
              </a:rPr>
              <a:t>callbackType:</a:t>
            </a:r>
            <a:r>
              <a:rPr lang="de" sz="1100">
                <a:solidFill>
                  <a:srgbClr val="333333"/>
                </a:solidFill>
              </a:rPr>
              <a:t> Int, </a:t>
            </a:r>
            <a:r>
              <a:rPr b="1" lang="de" sz="1100">
                <a:solidFill>
                  <a:srgbClr val="997700"/>
                </a:solidFill>
              </a:rPr>
              <a:t>result:</a:t>
            </a:r>
            <a:r>
              <a:rPr lang="de" sz="1100">
                <a:solidFill>
                  <a:srgbClr val="333333"/>
                </a:solidFill>
              </a:rPr>
              <a:t> ScanResult)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	scanResults[result.</a:t>
            </a:r>
            <a:r>
              <a:rPr lang="de" sz="1100">
                <a:solidFill>
                  <a:srgbClr val="0000CC"/>
                </a:solidFill>
              </a:rPr>
              <a:t>device</a:t>
            </a:r>
            <a:r>
              <a:rPr lang="de" sz="1100">
                <a:solidFill>
                  <a:srgbClr val="333333"/>
                </a:solidFill>
              </a:rPr>
              <a:t>.</a:t>
            </a:r>
            <a:r>
              <a:rPr lang="de" sz="1100">
                <a:solidFill>
                  <a:srgbClr val="0000CC"/>
                </a:solidFill>
              </a:rPr>
              <a:t>address</a:t>
            </a:r>
            <a:r>
              <a:rPr lang="de" sz="1100">
                <a:solidFill>
                  <a:srgbClr val="333333"/>
                </a:solidFill>
              </a:rPr>
              <a:t>] = result</a:t>
            </a:r>
            <a:br>
              <a:rPr lang="de" sz="1100">
                <a:solidFill>
                  <a:srgbClr val="333333"/>
                </a:solidFill>
              </a:rPr>
            </a:br>
            <a:br>
              <a:rPr lang="de" sz="1100">
                <a:solidFill>
                  <a:srgbClr val="333333"/>
                </a:solidFill>
              </a:rPr>
            </a:br>
            <a:r>
              <a:rPr b="1" lang="de" sz="1100">
                <a:solidFill>
                  <a:srgbClr val="008800"/>
                </a:solidFill>
              </a:rPr>
              <a:t>private</a:t>
            </a:r>
            <a:r>
              <a:rPr lang="de" sz="1100">
                <a:solidFill>
                  <a:srgbClr val="333333"/>
                </a:solidFill>
              </a:rPr>
              <a:t> fun </a:t>
            </a:r>
            <a:r>
              <a:rPr b="1" lang="de" sz="1100">
                <a:solidFill>
                  <a:srgbClr val="0066BB"/>
                </a:solidFill>
              </a:rPr>
              <a:t>openClosest</a:t>
            </a:r>
            <a:r>
              <a:rPr lang="de" sz="1100">
                <a:solidFill>
                  <a:srgbClr val="333333"/>
                </a:solidFill>
              </a:rPr>
              <a:t>()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val scanList = scanResults.</a:t>
            </a:r>
            <a:r>
              <a:rPr lang="de" sz="1100">
                <a:solidFill>
                  <a:srgbClr val="0000CC"/>
                </a:solidFill>
              </a:rPr>
              <a:t>values</a:t>
            </a:r>
            <a:r>
              <a:rPr lang="de" sz="1100">
                <a:solidFill>
                  <a:srgbClr val="333333"/>
                </a:solidFill>
              </a:rPr>
              <a:t>.</a:t>
            </a:r>
            <a:r>
              <a:rPr lang="de" sz="1100">
                <a:solidFill>
                  <a:srgbClr val="0000CC"/>
                </a:solidFill>
              </a:rPr>
              <a:t>filter</a:t>
            </a:r>
            <a:r>
              <a:rPr lang="de" sz="1100">
                <a:solidFill>
                  <a:srgbClr val="333333"/>
                </a:solidFill>
              </a:rPr>
              <a:t> { it.</a:t>
            </a:r>
            <a:r>
              <a:rPr lang="de" sz="1100">
                <a:solidFill>
                  <a:srgbClr val="0000CC"/>
                </a:solidFill>
              </a:rPr>
              <a:t>rssi</a:t>
            </a:r>
            <a:r>
              <a:rPr lang="de" sz="1100">
                <a:solidFill>
                  <a:srgbClr val="333333"/>
                </a:solidFill>
              </a:rPr>
              <a:t> &gt;= threshold }.</a:t>
            </a:r>
            <a:r>
              <a:rPr lang="de" sz="1100">
                <a:solidFill>
                  <a:srgbClr val="0000CC"/>
                </a:solidFill>
              </a:rPr>
              <a:t>sortedBy</a:t>
            </a:r>
            <a:r>
              <a:rPr lang="de" sz="1100">
                <a:solidFill>
                  <a:srgbClr val="333333"/>
                </a:solidFill>
              </a:rPr>
              <a:t> { it.</a:t>
            </a:r>
            <a:r>
              <a:rPr lang="de" sz="1100">
                <a:solidFill>
                  <a:srgbClr val="0000CC"/>
                </a:solidFill>
              </a:rPr>
              <a:t>rssi</a:t>
            </a:r>
            <a:r>
              <a:rPr lang="de" sz="1100">
                <a:solidFill>
                  <a:srgbClr val="333333"/>
                </a:solidFill>
              </a:rPr>
              <a:t> }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open(scanList[</a:t>
            </a:r>
            <a:r>
              <a:rPr b="1" lang="de" sz="1100">
                <a:solidFill>
                  <a:srgbClr val="0000DD"/>
                </a:solidFill>
              </a:rPr>
              <a:t>0</a:t>
            </a:r>
            <a:r>
              <a:rPr lang="de" sz="1100">
                <a:solidFill>
                  <a:srgbClr val="333333"/>
                </a:solidFill>
              </a:rPr>
              <a:t>])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}</a:t>
            </a:r>
            <a:br>
              <a:rPr lang="de" sz="11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de" sz="1100">
                <a:solidFill>
                  <a:srgbClr val="333333"/>
                </a:solidFill>
              </a:rPr>
              <a:t>rssi variance</a:t>
            </a:r>
            <a:endParaRPr sz="1100">
              <a:solidFill>
                <a:srgbClr val="333333"/>
              </a:solidFill>
            </a:endParaRPr>
          </a:p>
          <a:p>
            <a:pPr indent="-298450" lvl="1" marL="9144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○"/>
            </a:pPr>
            <a:r>
              <a:rPr lang="de" sz="1100">
                <a:solidFill>
                  <a:srgbClr val="333333"/>
                </a:solidFill>
              </a:rPr>
              <a:t>time dependent weighted </a:t>
            </a:r>
            <a:r>
              <a:rPr lang="de" sz="1100">
                <a:solidFill>
                  <a:srgbClr val="333333"/>
                </a:solidFill>
              </a:rPr>
              <a:t>moving </a:t>
            </a:r>
            <a:r>
              <a:rPr lang="de" sz="1100">
                <a:solidFill>
                  <a:srgbClr val="333333"/>
                </a:solidFill>
              </a:rPr>
              <a:t>average </a:t>
            </a:r>
            <a:r>
              <a:rPr lang="de" sz="1100" u="sng">
                <a:solidFill>
                  <a:schemeClr val="hlink"/>
                </a:solidFill>
                <a:hlinkClick r:id="rId3"/>
              </a:rPr>
              <a:t>https://github.com/sensorberg-dev/motionless-average</a:t>
            </a:r>
            <a:br>
              <a:rPr lang="de" sz="6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de" sz="1100">
                <a:solidFill>
                  <a:srgbClr val="333333"/>
                </a:solidFill>
              </a:rPr>
              <a:t>on device learning of threshold variance</a:t>
            </a:r>
            <a:endParaRPr sz="1100">
              <a:solidFill>
                <a:srgbClr val="333333"/>
              </a:solidFill>
            </a:endParaRPr>
          </a:p>
          <a:p>
            <a:pPr indent="-298450" lvl="1" marL="9144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○"/>
            </a:pPr>
            <a:r>
              <a:rPr lang="de" sz="1100">
                <a:solidFill>
                  <a:srgbClr val="333333"/>
                </a:solidFill>
              </a:rPr>
              <a:t>start with a permissive default</a:t>
            </a:r>
            <a:endParaRPr sz="1100">
              <a:solidFill>
                <a:srgbClr val="333333"/>
              </a:solidFill>
            </a:endParaRPr>
          </a:p>
          <a:p>
            <a:pPr indent="-298450" lvl="1" marL="9144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○"/>
            </a:pPr>
            <a:r>
              <a:rPr lang="de" sz="1100">
                <a:solidFill>
                  <a:srgbClr val="333333"/>
                </a:solidFill>
              </a:rPr>
              <a:t>adjust with a moving average of the rssi during </a:t>
            </a:r>
            <a:r>
              <a:rPr lang="de" sz="1100">
                <a:solidFill>
                  <a:srgbClr val="333333"/>
                </a:solidFill>
              </a:rPr>
              <a:t>successful</a:t>
            </a:r>
            <a:r>
              <a:rPr lang="de" sz="1100">
                <a:solidFill>
                  <a:srgbClr val="333333"/>
                </a:solidFill>
              </a:rPr>
              <a:t> connection</a:t>
            </a:r>
            <a:endParaRPr sz="1100">
              <a:solidFill>
                <a:srgbClr val="333333"/>
              </a:solidFill>
            </a:endParaRPr>
          </a:p>
          <a:p>
            <a:pPr indent="-298450" lvl="1" marL="9144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○"/>
            </a:pPr>
            <a:r>
              <a:rPr lang="de" sz="1100">
                <a:solidFill>
                  <a:srgbClr val="333333"/>
                </a:solidFill>
              </a:rPr>
              <a:t>offset a few decibels for actual filtering</a:t>
            </a:r>
            <a:endParaRPr sz="11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Everything is better with(out) 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… </a:t>
            </a:r>
            <a:r>
              <a:rPr lang="de"/>
              <a:t>GATT</a:t>
            </a:r>
            <a:r>
              <a:rPr lang="de"/>
              <a:t> communication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548300"/>
            <a:ext cx="8520600" cy="28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de" sz="1100">
                <a:solidFill>
                  <a:srgbClr val="333333"/>
                </a:solidFill>
              </a:rPr>
              <a:t>`r</a:t>
            </a:r>
            <a:r>
              <a:rPr lang="de" sz="1100">
                <a:solidFill>
                  <a:srgbClr val="333333"/>
                </a:solidFill>
              </a:rPr>
              <a:t>esult.</a:t>
            </a:r>
            <a:r>
              <a:rPr lang="de" sz="1100">
                <a:solidFill>
                  <a:srgbClr val="0000CC"/>
                </a:solidFill>
              </a:rPr>
              <a:t>device</a:t>
            </a:r>
            <a:r>
              <a:rPr lang="de" sz="1100">
                <a:solidFill>
                  <a:srgbClr val="333333"/>
                </a:solidFill>
              </a:rPr>
              <a:t>.</a:t>
            </a:r>
            <a:r>
              <a:rPr lang="de" sz="1100">
                <a:solidFill>
                  <a:srgbClr val="0000CC"/>
                </a:solidFill>
              </a:rPr>
              <a:t>connectGatt</a:t>
            </a:r>
            <a:r>
              <a:rPr lang="de" sz="1100">
                <a:solidFill>
                  <a:srgbClr val="333333"/>
                </a:solidFill>
              </a:rPr>
              <a:t>(...)` only works if called from UI-thread </a:t>
            </a:r>
            <a:endParaRPr sz="600">
              <a:solidFill>
                <a:srgbClr val="333333"/>
              </a:solidFill>
            </a:endParaRPr>
          </a:p>
          <a:p>
            <a:pPr indent="-298450" lvl="1" marL="9144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○"/>
            </a:pPr>
            <a:r>
              <a:rPr lang="de" sz="1100">
                <a:solidFill>
                  <a:srgbClr val="333333"/>
                </a:solidFill>
              </a:rPr>
              <a:t>on some devices</a:t>
            </a:r>
            <a:br>
              <a:rPr lang="de" sz="6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de" sz="1100">
                <a:solidFill>
                  <a:srgbClr val="333333"/>
                </a:solidFill>
              </a:rPr>
              <a:t>override fun </a:t>
            </a:r>
            <a:r>
              <a:rPr b="1" lang="de" sz="1100">
                <a:solidFill>
                  <a:srgbClr val="0066BB"/>
                </a:solidFill>
              </a:rPr>
              <a:t>onConnectionStateChange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b="1" lang="de" sz="1100">
                <a:solidFill>
                  <a:srgbClr val="997700"/>
                </a:solidFill>
              </a:rPr>
              <a:t>gatt:</a:t>
            </a:r>
            <a:r>
              <a:rPr lang="de" sz="1100">
                <a:solidFill>
                  <a:srgbClr val="333333"/>
                </a:solidFill>
              </a:rPr>
              <a:t> BluetoothGatt, </a:t>
            </a:r>
            <a:r>
              <a:rPr b="1" lang="de" sz="1100">
                <a:solidFill>
                  <a:srgbClr val="997700"/>
                </a:solidFill>
              </a:rPr>
              <a:t>status:</a:t>
            </a:r>
            <a:r>
              <a:rPr lang="de" sz="1100">
                <a:solidFill>
                  <a:srgbClr val="333333"/>
                </a:solidFill>
              </a:rPr>
              <a:t> Int, </a:t>
            </a:r>
            <a:r>
              <a:rPr b="1" lang="de" sz="1100">
                <a:solidFill>
                  <a:srgbClr val="997700"/>
                </a:solidFill>
              </a:rPr>
              <a:t>newState:</a:t>
            </a:r>
            <a:r>
              <a:rPr lang="de" sz="1100">
                <a:solidFill>
                  <a:srgbClr val="333333"/>
                </a:solidFill>
              </a:rPr>
              <a:t> Int)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</a:t>
            </a:r>
            <a:r>
              <a:rPr b="1" lang="de" sz="1100">
                <a:solidFill>
                  <a:srgbClr val="008800"/>
                </a:solidFill>
              </a:rPr>
              <a:t>if</a:t>
            </a:r>
            <a:r>
              <a:rPr lang="de" sz="1100">
                <a:solidFill>
                  <a:srgbClr val="333333"/>
                </a:solidFill>
              </a:rPr>
              <a:t> (newState != BluetoothGatt.</a:t>
            </a:r>
            <a:r>
              <a:rPr lang="de" sz="1100">
                <a:solidFill>
                  <a:srgbClr val="0000CC"/>
                </a:solidFill>
              </a:rPr>
              <a:t>STATE_CONNECTED</a:t>
            </a:r>
            <a:r>
              <a:rPr lang="de" sz="1100">
                <a:solidFill>
                  <a:srgbClr val="333333"/>
                </a:solidFill>
              </a:rPr>
              <a:t>) </a:t>
            </a:r>
            <a:r>
              <a:rPr lang="de" sz="1100">
                <a:solidFill>
                  <a:srgbClr val="666666"/>
                </a:solidFill>
              </a:rPr>
              <a:t>// connect again</a:t>
            </a:r>
            <a:br>
              <a:rPr lang="de" sz="600">
                <a:solidFill>
                  <a:srgbClr val="333333"/>
                </a:solidFill>
              </a:rPr>
            </a:br>
            <a:endParaRPr sz="6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de" sz="1100">
                <a:solidFill>
                  <a:srgbClr val="333333"/>
                </a:solidFill>
              </a:rPr>
              <a:t>override fun </a:t>
            </a:r>
            <a:r>
              <a:rPr b="1" lang="de" sz="1100">
                <a:solidFill>
                  <a:srgbClr val="0066BB"/>
                </a:solidFill>
              </a:rPr>
              <a:t>onCharacteristicWrite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b="1" lang="de" sz="1100">
                <a:solidFill>
                  <a:srgbClr val="997700"/>
                </a:solidFill>
              </a:rPr>
              <a:t>gatt:</a:t>
            </a:r>
            <a:r>
              <a:rPr lang="de" sz="1100">
                <a:solidFill>
                  <a:srgbClr val="333333"/>
                </a:solidFill>
              </a:rPr>
              <a:t> BluetoothGatt, </a:t>
            </a:r>
            <a:r>
              <a:rPr b="1" lang="de" sz="1100">
                <a:solidFill>
                  <a:srgbClr val="997700"/>
                </a:solidFill>
              </a:rPr>
              <a:t>characteristic:</a:t>
            </a:r>
            <a:r>
              <a:rPr lang="de" sz="1100">
                <a:solidFill>
                  <a:srgbClr val="333333"/>
                </a:solidFill>
              </a:rPr>
              <a:t> BluetoothGattCharacteristic, </a:t>
            </a:r>
            <a:r>
              <a:rPr b="1" lang="de" sz="1100">
                <a:solidFill>
                  <a:srgbClr val="997700"/>
                </a:solidFill>
              </a:rPr>
              <a:t>status:</a:t>
            </a:r>
            <a:r>
              <a:rPr lang="de" sz="1100">
                <a:solidFill>
                  <a:srgbClr val="333333"/>
                </a:solidFill>
              </a:rPr>
              <a:t> Int)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override fun </a:t>
            </a:r>
            <a:r>
              <a:rPr b="1" lang="de" sz="1100">
                <a:solidFill>
                  <a:srgbClr val="0066BB"/>
                </a:solidFill>
              </a:rPr>
              <a:t>onCharacteristicRead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b="1" lang="de" sz="1100">
                <a:solidFill>
                  <a:srgbClr val="997700"/>
                </a:solidFill>
              </a:rPr>
              <a:t>gatt:</a:t>
            </a:r>
            <a:r>
              <a:rPr lang="de" sz="1100">
                <a:solidFill>
                  <a:srgbClr val="333333"/>
                </a:solidFill>
              </a:rPr>
              <a:t> BluetoothGatt, </a:t>
            </a:r>
            <a:r>
              <a:rPr b="1" lang="de" sz="1100">
                <a:solidFill>
                  <a:srgbClr val="997700"/>
                </a:solidFill>
              </a:rPr>
              <a:t>characteristic:</a:t>
            </a:r>
            <a:r>
              <a:rPr lang="de" sz="1100">
                <a:solidFill>
                  <a:srgbClr val="333333"/>
                </a:solidFill>
              </a:rPr>
              <a:t> BluetoothGattCharacteristic, </a:t>
            </a:r>
            <a:r>
              <a:rPr b="1" lang="de" sz="1100">
                <a:solidFill>
                  <a:srgbClr val="997700"/>
                </a:solidFill>
              </a:rPr>
              <a:t>status:</a:t>
            </a:r>
            <a:r>
              <a:rPr lang="de" sz="1100">
                <a:solidFill>
                  <a:srgbClr val="333333"/>
                </a:solidFill>
              </a:rPr>
              <a:t> Int) {</a:t>
            </a:r>
            <a:endParaRPr sz="1100">
              <a:solidFill>
                <a:srgbClr val="333333"/>
              </a:solidFill>
            </a:endParaRPr>
          </a:p>
          <a:p>
            <a:pPr indent="-298450" lvl="1" marL="9144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○"/>
            </a:pPr>
            <a:r>
              <a:rPr b="1" lang="de" sz="1100">
                <a:solidFill>
                  <a:srgbClr val="008800"/>
                </a:solidFill>
              </a:rPr>
              <a:t>if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b="1" lang="de" sz="1100">
                <a:solidFill>
                  <a:srgbClr val="997700"/>
                </a:solidFill>
              </a:rPr>
              <a:t>status</a:t>
            </a:r>
            <a:r>
              <a:rPr lang="de" sz="1100">
                <a:solidFill>
                  <a:srgbClr val="333333"/>
                </a:solidFill>
              </a:rPr>
              <a:t> != GATT_SUCCESS) </a:t>
            </a:r>
            <a:r>
              <a:rPr lang="de" sz="1100">
                <a:solidFill>
                  <a:srgbClr val="666666"/>
                </a:solidFill>
              </a:rPr>
              <a:t>// retry</a:t>
            </a:r>
            <a:endParaRPr sz="600">
              <a:solidFill>
                <a:srgbClr val="333333"/>
              </a:solidFill>
            </a:endParaRPr>
          </a:p>
          <a:p>
            <a:pPr indent="-298450" lvl="1" marL="9144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○"/>
            </a:pPr>
            <a:r>
              <a:rPr b="1" lang="de" sz="1100">
                <a:solidFill>
                  <a:srgbClr val="008800"/>
                </a:solidFill>
              </a:rPr>
              <a:t>if</a:t>
            </a:r>
            <a:r>
              <a:rPr lang="de" sz="1100">
                <a:solidFill>
                  <a:srgbClr val="333333"/>
                </a:solidFill>
              </a:rPr>
              <a:t> (status == </a:t>
            </a:r>
            <a:r>
              <a:rPr b="1" lang="de" sz="1100">
                <a:solidFill>
                  <a:srgbClr val="0000DD"/>
                </a:solidFill>
              </a:rPr>
              <a:t>133</a:t>
            </a:r>
            <a:r>
              <a:rPr lang="de" sz="1100">
                <a:solidFill>
                  <a:srgbClr val="333333"/>
                </a:solidFill>
              </a:rPr>
              <a:t>)</a:t>
            </a:r>
            <a:endParaRPr sz="1100">
              <a:solidFill>
                <a:srgbClr val="333333"/>
              </a:solidFill>
            </a:endParaRPr>
          </a:p>
          <a:p>
            <a:pPr indent="-298450" lvl="2" marL="13716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■"/>
            </a:pPr>
            <a:r>
              <a:rPr lang="de" sz="1100">
                <a:solidFill>
                  <a:srgbClr val="333333"/>
                </a:solidFill>
              </a:rPr>
              <a:t>Source code:</a:t>
            </a:r>
            <a:br>
              <a:rPr lang="de" sz="1100">
                <a:solidFill>
                  <a:srgbClr val="333333"/>
                </a:solidFill>
              </a:rPr>
            </a:br>
            <a:r>
              <a:rPr i="1" lang="de" sz="1100">
                <a:solidFill>
                  <a:srgbClr val="333333"/>
                </a:solidFill>
              </a:rPr>
              <a:t>#define  GATT_ERROR          0x0085</a:t>
            </a:r>
            <a:endParaRPr i="1" sz="1100">
              <a:solidFill>
                <a:srgbClr val="333333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325" y="3134825"/>
            <a:ext cx="3334550" cy="18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Everything is better with(out) 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… </a:t>
            </a:r>
            <a:r>
              <a:rPr lang="de"/>
              <a:t>GATT</a:t>
            </a:r>
            <a:r>
              <a:rPr lang="de"/>
              <a:t> communication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543700"/>
            <a:ext cx="85206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lang="de" sz="1100">
                <a:solidFill>
                  <a:srgbClr val="333333"/>
                </a:solidFill>
              </a:rPr>
              <a:t>Asynchronous callback based API</a:t>
            </a:r>
            <a:endParaRPr sz="1100">
              <a:solidFill>
                <a:srgbClr val="333333"/>
              </a:solidFill>
            </a:endParaRPr>
          </a:p>
        </p:txBody>
      </p:sp>
      <p:grpSp>
        <p:nvGrpSpPr>
          <p:cNvPr id="167" name="Google Shape;167;p28"/>
          <p:cNvGrpSpPr/>
          <p:nvPr/>
        </p:nvGrpSpPr>
        <p:grpSpPr>
          <a:xfrm>
            <a:off x="556875" y="2078850"/>
            <a:ext cx="2776331" cy="1833900"/>
            <a:chOff x="404475" y="2307450"/>
            <a:chExt cx="2776331" cy="1833900"/>
          </a:xfrm>
        </p:grpSpPr>
        <p:grpSp>
          <p:nvGrpSpPr>
            <p:cNvPr id="168" name="Google Shape;168;p28"/>
            <p:cNvGrpSpPr/>
            <p:nvPr/>
          </p:nvGrpSpPr>
          <p:grpSpPr>
            <a:xfrm>
              <a:off x="404475" y="2551075"/>
              <a:ext cx="606600" cy="1121626"/>
              <a:chOff x="243600" y="3010725"/>
              <a:chExt cx="606600" cy="1121626"/>
            </a:xfrm>
          </p:grpSpPr>
          <p:sp>
            <p:nvSpPr>
              <p:cNvPr id="169" name="Google Shape;169;p28"/>
              <p:cNvSpPr/>
              <p:nvPr/>
            </p:nvSpPr>
            <p:spPr>
              <a:xfrm>
                <a:off x="243600" y="3010725"/>
                <a:ext cx="606600" cy="1121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0" name="Google Shape;170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18588" y="3661237"/>
                <a:ext cx="456908" cy="4711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1" name="Google Shape;17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83456" y="2645194"/>
              <a:ext cx="997350" cy="11991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2" name="Google Shape;172;p28"/>
            <p:cNvGrpSpPr/>
            <p:nvPr/>
          </p:nvGrpSpPr>
          <p:grpSpPr>
            <a:xfrm>
              <a:off x="1133016" y="2307450"/>
              <a:ext cx="928500" cy="1833900"/>
              <a:chOff x="1027313" y="2767100"/>
              <a:chExt cx="928500" cy="1833900"/>
            </a:xfrm>
          </p:grpSpPr>
          <p:sp>
            <p:nvSpPr>
              <p:cNvPr id="173" name="Google Shape;173;p28"/>
              <p:cNvSpPr txBox="1"/>
              <p:nvPr/>
            </p:nvSpPr>
            <p:spPr>
              <a:xfrm>
                <a:off x="1027313" y="2767100"/>
                <a:ext cx="928500" cy="18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/>
                  <a:t>connect</a:t>
                </a:r>
                <a:br>
                  <a:rPr lang="de" sz="1200"/>
                </a:b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/>
                  <a:t>discover</a:t>
                </a:r>
                <a:br>
                  <a:rPr lang="de" sz="1200"/>
                </a:b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/>
                  <a:t>subscribe</a:t>
                </a:r>
                <a:br>
                  <a:rPr lang="de" sz="1200"/>
                </a:b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/>
                  <a:t>write (x N)</a:t>
                </a:r>
                <a:br>
                  <a:rPr lang="de" sz="1200"/>
                </a:b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/>
                  <a:t>await</a:t>
                </a:r>
                <a:endParaRPr sz="1200"/>
              </a:p>
            </p:txBody>
          </p:sp>
          <p:cxnSp>
            <p:nvCxnSpPr>
              <p:cNvPr id="174" name="Google Shape;174;p28"/>
              <p:cNvCxnSpPr/>
              <p:nvPr/>
            </p:nvCxnSpPr>
            <p:spPr>
              <a:xfrm>
                <a:off x="1066313" y="3059350"/>
                <a:ext cx="850500" cy="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5" name="Google Shape;175;p28"/>
              <p:cNvCxnSpPr/>
              <p:nvPr/>
            </p:nvCxnSpPr>
            <p:spPr>
              <a:xfrm flipH="1">
                <a:off x="1066313" y="3135550"/>
                <a:ext cx="850500" cy="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6" name="Google Shape;176;p28"/>
              <p:cNvCxnSpPr/>
              <p:nvPr/>
            </p:nvCxnSpPr>
            <p:spPr>
              <a:xfrm>
                <a:off x="1066313" y="3440350"/>
                <a:ext cx="850500" cy="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7" name="Google Shape;177;p28"/>
              <p:cNvCxnSpPr/>
              <p:nvPr/>
            </p:nvCxnSpPr>
            <p:spPr>
              <a:xfrm flipH="1">
                <a:off x="1066313" y="3516550"/>
                <a:ext cx="850500" cy="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8" name="Google Shape;178;p28"/>
              <p:cNvCxnSpPr/>
              <p:nvPr/>
            </p:nvCxnSpPr>
            <p:spPr>
              <a:xfrm>
                <a:off x="1066313" y="3758940"/>
                <a:ext cx="850500" cy="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9" name="Google Shape;179;p28"/>
              <p:cNvCxnSpPr/>
              <p:nvPr/>
            </p:nvCxnSpPr>
            <p:spPr>
              <a:xfrm flipH="1">
                <a:off x="1066313" y="3835140"/>
                <a:ext cx="850500" cy="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0" name="Google Shape;180;p28"/>
              <p:cNvCxnSpPr/>
              <p:nvPr/>
            </p:nvCxnSpPr>
            <p:spPr>
              <a:xfrm>
                <a:off x="1066313" y="4130747"/>
                <a:ext cx="850500" cy="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1" name="Google Shape;181;p28"/>
              <p:cNvCxnSpPr/>
              <p:nvPr/>
            </p:nvCxnSpPr>
            <p:spPr>
              <a:xfrm flipH="1">
                <a:off x="1066313" y="4206947"/>
                <a:ext cx="850500" cy="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82" name="Google Shape;182;p28"/>
              <p:cNvCxnSpPr/>
              <p:nvPr/>
            </p:nvCxnSpPr>
            <p:spPr>
              <a:xfrm flipH="1">
                <a:off x="1066313" y="4511747"/>
                <a:ext cx="850500" cy="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183" name="Google Shape;183;p28"/>
          <p:cNvSpPr txBox="1"/>
          <p:nvPr/>
        </p:nvSpPr>
        <p:spPr>
          <a:xfrm>
            <a:off x="3636400" y="1543700"/>
            <a:ext cx="55077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333333"/>
                </a:solidFill>
              </a:rPr>
              <a:t>Thread {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SynchronousGatt(scanResult.</a:t>
            </a:r>
            <a:r>
              <a:rPr lang="de" sz="1000">
                <a:solidFill>
                  <a:srgbClr val="0000CC"/>
                </a:solidFill>
              </a:rPr>
              <a:t>device</a:t>
            </a:r>
            <a:r>
              <a:rPr lang="de" sz="1000">
                <a:solidFill>
                  <a:srgbClr val="333333"/>
                </a:solidFill>
              </a:rPr>
              <a:t>).</a:t>
            </a:r>
            <a:r>
              <a:rPr lang="de" sz="1000">
                <a:solidFill>
                  <a:srgbClr val="0000CC"/>
                </a:solidFill>
              </a:rPr>
              <a:t>apply</a:t>
            </a:r>
            <a:r>
              <a:rPr lang="de" sz="1000">
                <a:solidFill>
                  <a:srgbClr val="333333"/>
                </a:solidFill>
              </a:rPr>
              <a:t> {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</a:t>
            </a:r>
            <a:r>
              <a:rPr lang="de" sz="1000">
                <a:solidFill>
                  <a:srgbClr val="333333"/>
                </a:solidFill>
              </a:rPr>
              <a:t>  </a:t>
            </a:r>
            <a:r>
              <a:rPr lang="de" sz="1000">
                <a:solidFill>
                  <a:srgbClr val="333333"/>
                </a:solidFill>
              </a:rPr>
              <a:t>  </a:t>
            </a:r>
            <a:r>
              <a:rPr lang="de" sz="1000">
                <a:solidFill>
                  <a:srgbClr val="333333"/>
                </a:solidFill>
              </a:rPr>
              <a:t>  </a:t>
            </a:r>
            <a:r>
              <a:rPr lang="de" sz="1000">
                <a:solidFill>
                  <a:srgbClr val="333333"/>
                </a:solidFill>
              </a:rPr>
              <a:t>connectGatt(</a:t>
            </a:r>
            <a:r>
              <a:rPr b="1" lang="de" sz="1000">
                <a:solidFill>
                  <a:srgbClr val="008800"/>
                </a:solidFill>
              </a:rPr>
              <a:t>this</a:t>
            </a:r>
            <a:r>
              <a:rPr b="1" lang="de" sz="1000">
                <a:solidFill>
                  <a:srgbClr val="555555"/>
                </a:solidFill>
              </a:rPr>
              <a:t>@MainActivity</a:t>
            </a:r>
            <a:r>
              <a:rPr lang="de" sz="1000">
                <a:solidFill>
                  <a:srgbClr val="333333"/>
                </a:solidFill>
              </a:rPr>
              <a:t>, </a:t>
            </a:r>
            <a:r>
              <a:rPr b="1" lang="de" sz="1000">
                <a:solidFill>
                  <a:srgbClr val="008800"/>
                </a:solidFill>
              </a:rPr>
              <a:t>false</a:t>
            </a:r>
            <a:r>
              <a:rPr lang="de" sz="1000">
                <a:solidFill>
                  <a:srgbClr val="333333"/>
                </a:solidFill>
              </a:rPr>
              <a:t>, </a:t>
            </a:r>
            <a:r>
              <a:rPr b="1" lang="de" sz="1000">
                <a:solidFill>
                  <a:srgbClr val="0000DD"/>
                </a:solidFill>
              </a:rPr>
              <a:t>10000</a:t>
            </a:r>
            <a:r>
              <a:rPr lang="de" sz="1000">
                <a:solidFill>
                  <a:srgbClr val="333333"/>
                </a:solidFill>
              </a:rPr>
              <a:t>)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</a:t>
            </a:r>
            <a:r>
              <a:rPr lang="de" sz="1000">
                <a:solidFill>
                  <a:srgbClr val="333333"/>
                </a:solidFill>
              </a:rPr>
              <a:t>    </a:t>
            </a:r>
            <a:r>
              <a:rPr lang="de" sz="1000">
                <a:solidFill>
                  <a:srgbClr val="333333"/>
                </a:solidFill>
              </a:rPr>
              <a:t> discoverServices(</a:t>
            </a:r>
            <a:r>
              <a:rPr b="1" lang="de" sz="1000">
                <a:solidFill>
                  <a:srgbClr val="0000DD"/>
                </a:solidFill>
              </a:rPr>
              <a:t>3000</a:t>
            </a:r>
            <a:r>
              <a:rPr lang="de" sz="1000">
                <a:solidFill>
                  <a:srgbClr val="333333"/>
                </a:solidFill>
              </a:rPr>
              <a:t>)</a:t>
            </a:r>
            <a:endParaRPr sz="1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00">
                <a:solidFill>
                  <a:srgbClr val="333333"/>
                </a:solidFill>
              </a:rPr>
              <a:t>        </a:t>
            </a:r>
            <a:r>
              <a:rPr lang="de" sz="1000">
                <a:solidFill>
                  <a:srgbClr val="333333"/>
                </a:solidFill>
              </a:rPr>
              <a:t>val notify = bluetoothGatt.</a:t>
            </a:r>
            <a:r>
              <a:rPr lang="de" sz="1000">
                <a:solidFill>
                  <a:srgbClr val="0000CC"/>
                </a:solidFill>
              </a:rPr>
              <a:t>getService</a:t>
            </a:r>
            <a:r>
              <a:rPr lang="de" sz="1000">
                <a:solidFill>
                  <a:srgbClr val="333333"/>
                </a:solidFill>
              </a:rPr>
              <a:t>(serviceUuid)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      </a:t>
            </a:r>
            <a:r>
              <a:rPr lang="de" sz="1000">
                <a:solidFill>
                  <a:srgbClr val="333333"/>
                </a:solidFill>
              </a:rPr>
              <a:t>.</a:t>
            </a:r>
            <a:r>
              <a:rPr lang="de" sz="1000">
                <a:solidFill>
                  <a:srgbClr val="0000CC"/>
                </a:solidFill>
              </a:rPr>
              <a:t>getCharacteristic</a:t>
            </a:r>
            <a:r>
              <a:rPr lang="de" sz="1000">
                <a:solidFill>
                  <a:srgbClr val="333333"/>
                </a:solidFill>
              </a:rPr>
              <a:t>(characteristicRead).</a:t>
            </a:r>
            <a:r>
              <a:rPr lang="de" sz="1000">
                <a:solidFill>
                  <a:srgbClr val="0000CC"/>
                </a:solidFill>
              </a:rPr>
              <a:t>getDescriptor</a:t>
            </a:r>
            <a:r>
              <a:rPr lang="de" sz="1000">
                <a:solidFill>
                  <a:srgbClr val="333333"/>
                </a:solidFill>
              </a:rPr>
              <a:t>(descriptorNotify)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</a:t>
            </a:r>
            <a:r>
              <a:rPr lang="de" sz="1000">
                <a:solidFill>
                  <a:srgbClr val="333333"/>
                </a:solidFill>
              </a:rPr>
              <a:t>notify.</a:t>
            </a:r>
            <a:r>
              <a:rPr lang="de" sz="1000">
                <a:solidFill>
                  <a:srgbClr val="0000CC"/>
                </a:solidFill>
              </a:rPr>
              <a:t>value</a:t>
            </a:r>
            <a:r>
              <a:rPr lang="de" sz="1000">
                <a:solidFill>
                  <a:srgbClr val="333333"/>
                </a:solidFill>
              </a:rPr>
              <a:t> = enableNotify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</a:t>
            </a:r>
            <a:r>
              <a:rPr lang="de" sz="1000">
                <a:solidFill>
                  <a:srgbClr val="333333"/>
                </a:solidFill>
              </a:rPr>
              <a:t>writeDescriptor(notify, </a:t>
            </a:r>
            <a:r>
              <a:rPr b="1" lang="de" sz="1000">
                <a:solidFill>
                  <a:srgbClr val="0000DD"/>
                </a:solidFill>
              </a:rPr>
              <a:t>3000</a:t>
            </a:r>
            <a:r>
              <a:rPr lang="de" sz="1000">
                <a:solidFill>
                  <a:srgbClr val="333333"/>
                </a:solidFill>
              </a:rPr>
              <a:t>)</a:t>
            </a:r>
            <a:br>
              <a:rPr lang="de" sz="1000">
                <a:solidFill>
                  <a:srgbClr val="333333"/>
                </a:solidFill>
              </a:rPr>
            </a:b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</a:t>
            </a:r>
            <a:r>
              <a:rPr lang="de" sz="1000">
                <a:solidFill>
                  <a:srgbClr val="333333"/>
                </a:solidFill>
              </a:rPr>
              <a:t>val writeCharacteristic = bluetoothGatt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      </a:t>
            </a:r>
            <a:r>
              <a:rPr lang="de" sz="1000">
                <a:solidFill>
                  <a:srgbClr val="333333"/>
                </a:solidFill>
              </a:rPr>
              <a:t>.</a:t>
            </a:r>
            <a:r>
              <a:rPr lang="de" sz="1000">
                <a:solidFill>
                  <a:srgbClr val="0000CC"/>
                </a:solidFill>
              </a:rPr>
              <a:t>getService</a:t>
            </a:r>
            <a:r>
              <a:rPr lang="de" sz="1000">
                <a:solidFill>
                  <a:srgbClr val="333333"/>
                </a:solidFill>
              </a:rPr>
              <a:t>(serviceUuid).</a:t>
            </a:r>
            <a:r>
              <a:rPr lang="de" sz="1000">
                <a:solidFill>
                  <a:srgbClr val="0000CC"/>
                </a:solidFill>
              </a:rPr>
              <a:t>getCharacteristic</a:t>
            </a:r>
            <a:r>
              <a:rPr lang="de" sz="1000">
                <a:solidFill>
                  <a:srgbClr val="333333"/>
                </a:solidFill>
              </a:rPr>
              <a:t>(characteristicWrite)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</a:t>
            </a:r>
            <a:r>
              <a:rPr lang="de" sz="1000">
                <a:solidFill>
                  <a:srgbClr val="333333"/>
                </a:solidFill>
              </a:rPr>
              <a:t>writeCharacteristic.</a:t>
            </a:r>
            <a:r>
              <a:rPr lang="de" sz="1000">
                <a:solidFill>
                  <a:srgbClr val="0000CC"/>
                </a:solidFill>
              </a:rPr>
              <a:t>setValue</a:t>
            </a:r>
            <a:r>
              <a:rPr lang="de" sz="1000">
                <a:solidFill>
                  <a:srgbClr val="333333"/>
                </a:solidFill>
              </a:rPr>
              <a:t>(</a:t>
            </a:r>
            <a:r>
              <a:rPr lang="de" sz="1000">
                <a:solidFill>
                  <a:srgbClr val="333333"/>
                </a:solidFill>
                <a:highlight>
                  <a:srgbClr val="FFF0F0"/>
                </a:highlight>
              </a:rPr>
              <a:t>"open door"</a:t>
            </a:r>
            <a:r>
              <a:rPr lang="de" sz="1000">
                <a:solidFill>
                  <a:srgbClr val="333333"/>
                </a:solidFill>
              </a:rPr>
              <a:t>)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</a:t>
            </a:r>
            <a:r>
              <a:rPr lang="de" sz="1000">
                <a:solidFill>
                  <a:srgbClr val="333333"/>
                </a:solidFill>
              </a:rPr>
              <a:t>writeCharacteristic(writeCharacteristic, </a:t>
            </a:r>
            <a:r>
              <a:rPr b="1" lang="de" sz="1000">
                <a:solidFill>
                  <a:srgbClr val="0000DD"/>
                </a:solidFill>
              </a:rPr>
              <a:t>3000</a:t>
            </a:r>
            <a:r>
              <a:rPr lang="de" sz="1000">
                <a:solidFill>
                  <a:srgbClr val="333333"/>
                </a:solidFill>
              </a:rPr>
              <a:t>)</a:t>
            </a:r>
            <a:br>
              <a:rPr lang="de" sz="1000">
                <a:solidFill>
                  <a:srgbClr val="333333"/>
                </a:solidFill>
              </a:rPr>
            </a:b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</a:t>
            </a:r>
            <a:r>
              <a:rPr lang="de" sz="1000">
                <a:solidFill>
                  <a:srgbClr val="333333"/>
                </a:solidFill>
              </a:rPr>
              <a:t>val changed = awaitCharacteristicChange(</a:t>
            </a:r>
            <a:r>
              <a:rPr b="1" lang="de" sz="1000">
                <a:solidFill>
                  <a:srgbClr val="0000DD"/>
                </a:solidFill>
              </a:rPr>
              <a:t>5000</a:t>
            </a:r>
            <a:r>
              <a:rPr lang="de" sz="1000">
                <a:solidFill>
                  <a:srgbClr val="333333"/>
                </a:solidFill>
              </a:rPr>
              <a:t>)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</a:t>
            </a:r>
            <a:r>
              <a:rPr b="1" lang="de" sz="1000">
                <a:solidFill>
                  <a:srgbClr val="008800"/>
                </a:solidFill>
              </a:rPr>
              <a:t>if</a:t>
            </a:r>
            <a:r>
              <a:rPr lang="de" sz="1000">
                <a:solidFill>
                  <a:srgbClr val="333333"/>
                </a:solidFill>
              </a:rPr>
              <a:t> (changed.</a:t>
            </a:r>
            <a:r>
              <a:rPr lang="de" sz="1000">
                <a:solidFill>
                  <a:srgbClr val="0000CC"/>
                </a:solidFill>
              </a:rPr>
              <a:t>characteristic</a:t>
            </a:r>
            <a:r>
              <a:rPr lang="de" sz="1000">
                <a:solidFill>
                  <a:srgbClr val="333333"/>
                </a:solidFill>
              </a:rPr>
              <a:t>.</a:t>
            </a:r>
            <a:r>
              <a:rPr lang="de" sz="1000">
                <a:solidFill>
                  <a:srgbClr val="0000CC"/>
                </a:solidFill>
              </a:rPr>
              <a:t>getStringValue</a:t>
            </a:r>
            <a:r>
              <a:rPr lang="de" sz="1000">
                <a:solidFill>
                  <a:srgbClr val="333333"/>
                </a:solidFill>
              </a:rPr>
              <a:t>(</a:t>
            </a:r>
            <a:r>
              <a:rPr b="1" lang="de" sz="1000">
                <a:solidFill>
                  <a:srgbClr val="0000DD"/>
                </a:solidFill>
              </a:rPr>
              <a:t>0</a:t>
            </a:r>
            <a:r>
              <a:rPr lang="de" sz="1000">
                <a:solidFill>
                  <a:srgbClr val="333333"/>
                </a:solidFill>
              </a:rPr>
              <a:t>) == </a:t>
            </a:r>
            <a:r>
              <a:rPr lang="de" sz="1000">
                <a:solidFill>
                  <a:srgbClr val="333333"/>
                </a:solidFill>
                <a:highlight>
                  <a:srgbClr val="FFF0F0"/>
                </a:highlight>
              </a:rPr>
              <a:t>"door opened"</a:t>
            </a:r>
            <a:r>
              <a:rPr lang="de" sz="1000">
                <a:solidFill>
                  <a:srgbClr val="333333"/>
                </a:solidFill>
              </a:rPr>
              <a:t>) sucess()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    </a:t>
            </a:r>
            <a:r>
              <a:rPr lang="de" sz="1000">
                <a:solidFill>
                  <a:srgbClr val="333333"/>
                </a:solidFill>
              </a:rPr>
              <a:t>disconnect(</a:t>
            </a:r>
            <a:r>
              <a:rPr b="1" lang="de" sz="1000">
                <a:solidFill>
                  <a:srgbClr val="0000DD"/>
                </a:solidFill>
              </a:rPr>
              <a:t>1000</a:t>
            </a:r>
            <a:r>
              <a:rPr lang="de" sz="1000">
                <a:solidFill>
                  <a:srgbClr val="333333"/>
                </a:solidFill>
              </a:rPr>
              <a:t>)</a:t>
            </a:r>
            <a:br>
              <a:rPr lang="de" sz="1000">
                <a:solidFill>
                  <a:srgbClr val="333333"/>
                </a:solidFill>
              </a:rPr>
            </a:br>
            <a:r>
              <a:rPr lang="de" sz="1000">
                <a:solidFill>
                  <a:srgbClr val="333333"/>
                </a:solidFill>
              </a:rPr>
              <a:t>    </a:t>
            </a:r>
            <a:r>
              <a:rPr lang="de" sz="1000">
                <a:solidFill>
                  <a:srgbClr val="333333"/>
                </a:solidFill>
              </a:rPr>
              <a:t>} }.</a:t>
            </a:r>
            <a:r>
              <a:rPr lang="de" sz="1000">
                <a:solidFill>
                  <a:srgbClr val="0000CC"/>
                </a:solidFill>
              </a:rPr>
              <a:t>start</a:t>
            </a:r>
            <a:r>
              <a:rPr lang="de" sz="1000">
                <a:solidFill>
                  <a:srgbClr val="333333"/>
                </a:solidFill>
              </a:rPr>
              <a:t>()</a:t>
            </a:r>
            <a:endParaRPr sz="1000">
              <a:solidFill>
                <a:srgbClr val="333333"/>
              </a:solidFill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1154" y="152400"/>
            <a:ext cx="1360446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Everything is better with(out) Bluetooth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… after much hacking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609675"/>
            <a:ext cx="85206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de" sz="1100">
                <a:solidFill>
                  <a:srgbClr val="000000"/>
                </a:solidFill>
              </a:rPr>
              <a:t>Scanning:</a:t>
            </a:r>
            <a:br>
              <a:rPr lang="de" sz="1100">
                <a:solidFill>
                  <a:srgbClr val="000000"/>
                </a:solidFill>
              </a:rPr>
            </a:br>
            <a:endParaRPr sz="6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de" sz="1100">
                <a:solidFill>
                  <a:srgbClr val="000000"/>
                </a:solidFill>
              </a:rPr>
              <a:t>NordicScannerCompat 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de" sz="1100">
                <a:solidFill>
                  <a:srgbClr val="000000"/>
                </a:solidFill>
              </a:rPr>
              <a:t>ScannerStartStop 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de" sz="1100">
                <a:solidFill>
                  <a:srgbClr val="000000"/>
                </a:solidFill>
              </a:rPr>
              <a:t>ScannerNougat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de" sz="1100">
                <a:solidFill>
                  <a:srgbClr val="000000"/>
                </a:solidFill>
              </a:rPr>
              <a:t>Averaging </a:t>
            </a:r>
            <a:r>
              <a:rPr lang="de" sz="1100">
                <a:solidFill>
                  <a:srgbClr val="000000"/>
                </a:solidFill>
              </a:rPr>
              <a:t>algorithms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de" sz="1100">
                <a:solidFill>
                  <a:srgbClr val="000000"/>
                </a:solidFill>
              </a:rPr>
              <a:t>Did you try turn off and on again?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3057475"/>
            <a:ext cx="8520600" cy="1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de" sz="1100">
                <a:solidFill>
                  <a:srgbClr val="000000"/>
                </a:solidFill>
              </a:rPr>
              <a:t>Communicating</a:t>
            </a:r>
            <a:r>
              <a:rPr lang="de" sz="1100">
                <a:solidFill>
                  <a:srgbClr val="000000"/>
                </a:solidFill>
              </a:rPr>
              <a:t>:</a:t>
            </a:r>
            <a:br>
              <a:rPr lang="de" sz="1100">
                <a:solidFill>
                  <a:srgbClr val="000000"/>
                </a:solidFill>
              </a:rPr>
            </a:br>
            <a:endParaRPr sz="6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de" sz="1100">
                <a:solidFill>
                  <a:srgbClr val="000000"/>
                </a:solidFill>
              </a:rPr>
              <a:t>S</a:t>
            </a:r>
            <a:r>
              <a:rPr lang="de" sz="1100">
                <a:solidFill>
                  <a:srgbClr val="000000"/>
                </a:solidFill>
              </a:rPr>
              <a:t>ynchronous API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de" sz="1100">
                <a:solidFill>
                  <a:srgbClr val="000000"/>
                </a:solidFill>
              </a:rPr>
              <a:t>Retry on random fail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de" sz="1100">
                <a:solidFill>
                  <a:srgbClr val="000000"/>
                </a:solidFill>
              </a:rPr>
              <a:t>Retry on random disconnection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de" sz="1100">
                <a:solidFill>
                  <a:schemeClr val="dk1"/>
                </a:solidFill>
              </a:rPr>
              <a:t>Did you try turn off and on again?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950" y="309549"/>
            <a:ext cx="2905498" cy="234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625" y="1152400"/>
            <a:ext cx="1724626" cy="14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311700" y="1017725"/>
            <a:ext cx="40164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~⅓ time is wasted trying to find the right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Google is the best manufacturer (74% of access requests under 2.5s)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375" y="2847200"/>
            <a:ext cx="6687973" cy="21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 rot="-5400000">
            <a:off x="6046600" y="3780850"/>
            <a:ext cx="21915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/>
              <a:t>manufacturers ordered by average opening time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/>
              <a:t>at least 2 users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Firebase is not enough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not realtime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no filtering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aggregations are to limited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Elasticsearch to the rescue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account: 2 minutes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https://www.elastic.co/cloud/elasticsearch-service/signup</a:t>
            </a:r>
            <a:r>
              <a:rPr lang="de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post JSON to your [...].aws.cloud.es.io:9243/{index}/mobile_statistics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simple rules for data integrity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never change a type (</a:t>
            </a:r>
            <a:r>
              <a:rPr lang="de" strike="sngStrike"/>
              <a:t>String becomes Number, String becomes Object</a:t>
            </a:r>
            <a:r>
              <a:rPr lang="de"/>
              <a:t>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lower case all strings / remove spaces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add UUIDs/hashes so you can count devices / users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one index per deployment (production / staging)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leave out personal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delete indexes (buckets) regularly</a:t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4926000" y="236525"/>
            <a:ext cx="39063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100">
                <a:solidFill>
                  <a:srgbClr val="555555"/>
                </a:solidFill>
              </a:rPr>
              <a:t>@POST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lang="de" sz="1100">
                <a:solidFill>
                  <a:srgbClr val="333333"/>
                </a:solidFill>
                <a:highlight>
                  <a:srgbClr val="FFF0F0"/>
                </a:highlight>
              </a:rPr>
              <a:t>"/"</a:t>
            </a:r>
            <a:r>
              <a:rPr lang="de" sz="1100">
                <a:solidFill>
                  <a:srgbClr val="333333"/>
                </a:solidFill>
              </a:rPr>
              <a:t>)</a:t>
            </a:r>
            <a:br>
              <a:rPr lang="de" sz="1100">
                <a:solidFill>
                  <a:srgbClr val="333333"/>
                </a:solidFill>
              </a:rPr>
            </a:br>
            <a:r>
              <a:rPr b="1" lang="de" sz="1100">
                <a:solidFill>
                  <a:srgbClr val="555555"/>
                </a:solidFill>
              </a:rPr>
              <a:t>@Headers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lang="de" sz="1100">
                <a:solidFill>
                  <a:srgbClr val="333333"/>
                </a:solidFill>
                <a:highlight>
                  <a:srgbClr val="FFF0F0"/>
                </a:highlight>
              </a:rPr>
              <a:t>"Content-Type: application/json"</a:t>
            </a:r>
            <a:r>
              <a:rPr lang="de" sz="1100">
                <a:solidFill>
                  <a:srgbClr val="333333"/>
                </a:solidFill>
              </a:rPr>
              <a:t>)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Call&lt;String&gt; </a:t>
            </a:r>
            <a:r>
              <a:rPr b="1" lang="de" sz="1100">
                <a:solidFill>
                  <a:srgbClr val="0066BB"/>
                </a:solidFill>
              </a:rPr>
              <a:t>pushStatistics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b="1" lang="de" sz="1100">
                <a:solidFill>
                  <a:srgbClr val="555555"/>
                </a:solidFill>
              </a:rPr>
              <a:t>@Body</a:t>
            </a:r>
            <a:r>
              <a:rPr lang="de" sz="1100">
                <a:solidFill>
                  <a:srgbClr val="333333"/>
                </a:solidFill>
              </a:rPr>
              <a:t> Stats stats);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About us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90850" y="1152475"/>
            <a:ext cx="396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Falko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Full stack tinkerer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Cargo Bike Pimper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Chief (technical) Product Manager at Sensorberg</a:t>
            </a:r>
            <a:r>
              <a:rPr baseline="30000" lang="de" sz="1600"/>
              <a:t>Android/iOS dev</a:t>
            </a:r>
            <a:endParaRPr baseline="30000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 u="sng">
                <a:solidFill>
                  <a:schemeClr val="hlink"/>
                </a:solidFill>
                <a:hlinkClick r:id="rId3"/>
              </a:rPr>
              <a:t>about.me/falkorichter</a:t>
            </a:r>
            <a:r>
              <a:rPr lang="de" sz="1600"/>
              <a:t> @volkersfreunde</a:t>
            </a:r>
            <a:endParaRPr sz="160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684200" y="1152475"/>
            <a:ext cx="4459800" cy="24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Ronaldo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Android Dev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Raspberry Pi enthusiast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Expert Diaper changer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 u="sng">
                <a:solidFill>
                  <a:schemeClr val="hlink"/>
                </a:solidFill>
                <a:hlinkClick r:id="rId4"/>
              </a:rPr>
              <a:t>github.com/budius</a:t>
            </a:r>
            <a:r>
              <a:rPr lang="de" sz="1600"/>
              <a:t> | @ronaldopace</a:t>
            </a:r>
            <a:endParaRPr sz="16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6675" y="3526175"/>
            <a:ext cx="1464925" cy="14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526175"/>
            <a:ext cx="1464925" cy="14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hack some visualizations in Kibana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combine visualizations to powerful interactive dashboards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metrics to find fragmented devices: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BuildConfig.VERSION_CODE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BuildConfig.VERSION_NAME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BuildConfig.APPLICATION_ID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Build.VERSION.SDK_INT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Build.MODEL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Build.MANUFACTURER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271750"/>
            <a:ext cx="8520600" cy="3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de">
                <a:solidFill>
                  <a:srgbClr val="000000"/>
                </a:solidFill>
              </a:rPr>
              <a:t>Hybrid detection and communication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de" sz="1800">
                <a:solidFill>
                  <a:srgbClr val="000000"/>
                </a:solidFill>
              </a:rPr>
              <a:t>Detection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de" sz="1800">
                <a:solidFill>
                  <a:srgbClr val="000000"/>
                </a:solidFill>
              </a:rPr>
              <a:t>Bluetooth (“This BTLE device is so close, I should connect to it”)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de" sz="1800">
                <a:solidFill>
                  <a:srgbClr val="000000"/>
                </a:solidFill>
              </a:rPr>
              <a:t>NFC (nfc://connect/to/DF:96:C3:46:84:3A)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de" sz="1800">
                <a:solidFill>
                  <a:srgbClr val="000000"/>
                </a:solidFill>
              </a:rPr>
              <a:t>Optical?!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de" sz="1800">
                <a:solidFill>
                  <a:srgbClr val="000000"/>
                </a:solidFill>
              </a:rPr>
              <a:t>(magnetic) tap detection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de" sz="1800">
                <a:solidFill>
                  <a:srgbClr val="000000"/>
                </a:solidFill>
              </a:rPr>
              <a:t>communication (try all, winner takes it all)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de" sz="1800">
                <a:solidFill>
                  <a:srgbClr val="000000"/>
                </a:solidFill>
              </a:rPr>
              <a:t>Bluetooth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de" sz="1800">
                <a:solidFill>
                  <a:srgbClr val="000000"/>
                </a:solidFill>
              </a:rPr>
              <a:t>HTTPS via wifi/cellular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de" sz="1800">
                <a:solidFill>
                  <a:srgbClr val="000000"/>
                </a:solidFill>
              </a:rPr>
              <a:t>NFC </a:t>
            </a:r>
            <a:r>
              <a:rPr baseline="30000" lang="de" sz="1800">
                <a:solidFill>
                  <a:srgbClr val="000000"/>
                </a:solidFill>
              </a:rPr>
              <a:t>(in the next generation of the hardware)</a:t>
            </a:r>
            <a:endParaRPr baseline="30000"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de" sz="1800">
                <a:solidFill>
                  <a:srgbClr val="000000"/>
                </a:solidFill>
              </a:rPr>
              <a:t>synchronize with a </a:t>
            </a:r>
            <a:r>
              <a:rPr lang="de" sz="1800">
                <a:solidFill>
                  <a:srgbClr val="333333"/>
                </a:solidFill>
                <a:highlight>
                  <a:srgbClr val="FFFFFF"/>
                </a:highlight>
              </a:rPr>
              <a:t>request ID</a:t>
            </a:r>
            <a:r>
              <a:rPr lang="de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de" sz="1800">
                <a:solidFill>
                  <a:srgbClr val="000000"/>
                </a:solidFill>
              </a:rPr>
              <a:t>in backend or on access hub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625" y="0"/>
            <a:ext cx="2589375" cy="14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… how to avoid bluetooth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Testing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5472600" cy="3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LEGO train #ftw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get the (not sold anymore) powered tracks (no battery)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use two power modules for </a:t>
            </a:r>
            <a:r>
              <a:rPr lang="de"/>
              <a:t>reliability - it will make the train go reliably slow!</a:t>
            </a:r>
            <a:r>
              <a:rPr lang="de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Schwerlastzug 60098 is great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You need to </a:t>
            </a:r>
            <a:r>
              <a:rPr lang="de"/>
              <a:t>physically</a:t>
            </a:r>
            <a:r>
              <a:rPr lang="de"/>
              <a:t> test it!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real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actual Bluetooth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use your statistics to verify the </a:t>
            </a:r>
            <a:r>
              <a:rPr lang="de"/>
              <a:t>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Long term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distance to device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additional sensor to detect phone 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power the train from the access hub =&gt; full control</a:t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825" y="2150025"/>
            <a:ext cx="4092775" cy="23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873" y="152400"/>
            <a:ext cx="1849726" cy="15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Thx &amp; Sensorberg Open Source: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152475"/>
            <a:ext cx="8520600" cy="20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https://github.com/sensorberg-dev/permission-bitte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u="sng">
                <a:solidFill>
                  <a:schemeClr val="hlink"/>
                </a:solidFill>
                <a:hlinkClick r:id="rId4"/>
              </a:rPr>
              <a:t>https://github.com/sensorberg-dev/motionless-average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u="sng">
                <a:solidFill>
                  <a:schemeClr val="hlink"/>
                </a:solidFill>
                <a:hlinkClick r:id="rId5"/>
              </a:rPr>
              <a:t>https://github.com/sensorberg-dev/EasyIPC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u="sng">
                <a:solidFill>
                  <a:schemeClr val="hlink"/>
                </a:solidFill>
                <a:hlinkClick r:id="rId6"/>
              </a:rPr>
              <a:t>https://github.com/sensorberg-dev/gradle-scripts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u="sng">
                <a:solidFill>
                  <a:schemeClr val="hlink"/>
                </a:solidFill>
                <a:hlinkClick r:id="rId7"/>
              </a:rPr>
              <a:t>https://github.com/sensorberg-dev/android-sdk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soon: </a:t>
            </a:r>
            <a:r>
              <a:rPr lang="de" u="sng">
                <a:solidFill>
                  <a:schemeClr val="hlink"/>
                </a:solidFill>
                <a:hlinkClick r:id="rId8"/>
              </a:rPr>
              <a:t>https://github.com/sensorberg-dev/synchronous-gatt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We will of course make an SDK from this as well </a:t>
            </a:r>
            <a:r>
              <a:rPr lang="de" u="sng">
                <a:solidFill>
                  <a:schemeClr val="hlink"/>
                </a:solidFill>
                <a:hlinkClick r:id="rId9"/>
              </a:rPr>
              <a:t>https://www.youtube.com/watch?v=rLuBxsLot5U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Another Bluetooth related GDG talk</a:t>
            </a:r>
            <a:r>
              <a:rPr baseline="30000" lang="de"/>
              <a:t>by Falko</a:t>
            </a:r>
            <a:r>
              <a:rPr lang="de"/>
              <a:t> </a:t>
            </a:r>
            <a:r>
              <a:rPr lang="de" u="sng">
                <a:solidFill>
                  <a:schemeClr val="hlink"/>
                </a:solidFill>
                <a:hlinkClick r:id="rId10"/>
              </a:rPr>
              <a:t>https://www.youtube.com/watch?v=OSJ8gIPnvDw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5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78600" y="3350925"/>
            <a:ext cx="10235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78600" y="4176925"/>
            <a:ext cx="1023575" cy="572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600" y="2664900"/>
            <a:ext cx="4406400" cy="24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64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Project Overview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Sensorberg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Smart Spaces — where people and buildings interact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Getting into a space is the first interaction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Of course with your phone!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Bluetooth LE really is the only common denominator for a reliable connection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offline capable, fast, reliable*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Interactions currently: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book a meeting room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open a locker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open the entrance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open a garage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7376100" y="4868400"/>
            <a:ext cx="17679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* let´s talk later about reliablity</a:t>
            </a:r>
            <a:endParaRPr sz="800"/>
          </a:p>
        </p:txBody>
      </p:sp>
      <p:pic>
        <p:nvPicPr>
          <p:cNvPr descr="True to the motto “merging the physical with the digital world” IoT startup Sensorberg digitizes complex buildings and physical processes within offices and coworking spaces, co-living projects and hotels. Taking access to the building as a starting point, interactive solutions extend to include meeting room reservations and employee/visitor management. Sensorberg takes a clear focus on simplicity, transparency and user experience. The solution can outfit new building constructions or retrofit existing infrastructures.&#10;https://www.sensorberg.com/smart-workspace-en&#10;&#10;Film by MICSFILMS&#10;@micsfilms &#10;http://www.micsfilms.com" id="75" name="Google Shape;75;p15" title="Sensorberg Smart Spaces - Tease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025" y="151313"/>
            <a:ext cx="2195575" cy="14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Project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Device needed which has BLE, internet &amp; can open door 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Pi compute Module Platform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Custom board 100% made in Berlin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All based on open source software &amp; hardware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269" y="1807593"/>
            <a:ext cx="246525" cy="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07732"/>
            <a:ext cx="4161276" cy="273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725" y="2407732"/>
            <a:ext cx="4161276" cy="2735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BLE - what you</a:t>
            </a:r>
            <a:r>
              <a:rPr lang="de"/>
              <a:t> should </a:t>
            </a:r>
            <a:r>
              <a:rPr lang="de"/>
              <a:t>know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GATT (The Generic Attributes (GATT) define a hierarchical data structure that is exposed to connected Bluetooth Low Energy (LE) devices)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Service</a:t>
            </a:r>
            <a:endParaRPr sz="18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Group of Characteristics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Characteristic</a:t>
            </a:r>
            <a:endParaRPr sz="18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Write/ Read /Subscribe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has a UUID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Descriptions availble on bluetooth.com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https://www.bluetooth.com/specifications/gatt</a:t>
            </a:r>
            <a:r>
              <a:rPr lang="de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you can also make up your own!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500" y="2917075"/>
            <a:ext cx="3689500" cy="18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Project Overview - universal bluetooth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382600"/>
            <a:ext cx="5499000" cy="31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UART/Serial Port Emulation over BLE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open source / </a:t>
            </a:r>
            <a:r>
              <a:rPr lang="de"/>
              <a:t>standard</a:t>
            </a:r>
            <a:r>
              <a:rPr lang="de"/>
              <a:t> by nordic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u="sng">
                <a:solidFill>
                  <a:schemeClr val="hlink"/>
                </a:solidFill>
                <a:hlinkClick r:id="rId4"/>
              </a:rPr>
              <a:t>https://learn.adafruit.com/introducing-adafruit-ble-bluetooth-low-energy-friend/uart-service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find (by Service)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connect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discover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subscribe to Rx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"/>
              <a:t>write to Tx					Request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"/>
              <a:t>wait for answer on Rx		Response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disconnect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800" u="sng">
                <a:solidFill>
                  <a:schemeClr val="hlink"/>
                </a:solidFill>
                <a:hlinkClick r:id="rId5"/>
              </a:rPr>
              <a:t>https://infocenter.nordicsemi.com/index.jsp?topic=%2Fcom.nordic.infocenter.sdk5.v14.0.0%2Fble_sdk_app_nus_eval.html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Challenge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Open a door/locker/garage as fast as possible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~ 0.5 million bluetooth connects (both platforms) add up to a lot of (potentially wasted) lifetime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300" y="2487150"/>
            <a:ext cx="5651400" cy="11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to Bluetooth-LE Scan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333333"/>
                </a:solidFill>
              </a:rPr>
              <a:t>	</a:t>
            </a:r>
            <a:r>
              <a:rPr b="1" lang="de" sz="1100">
                <a:solidFill>
                  <a:srgbClr val="008800"/>
                </a:solidFill>
              </a:rPr>
              <a:t>private</a:t>
            </a:r>
            <a:r>
              <a:rPr lang="de" sz="1100">
                <a:solidFill>
                  <a:srgbClr val="333333"/>
                </a:solidFill>
              </a:rPr>
              <a:t> val bleScanner = BluetoothAdapter.</a:t>
            </a:r>
            <a:r>
              <a:rPr lang="de" sz="1100">
                <a:solidFill>
                  <a:srgbClr val="0000CC"/>
                </a:solidFill>
              </a:rPr>
              <a:t>getDefaultAdapter</a:t>
            </a:r>
            <a:r>
              <a:rPr lang="de" sz="1100">
                <a:solidFill>
                  <a:srgbClr val="333333"/>
                </a:solidFill>
              </a:rPr>
              <a:t>().</a:t>
            </a:r>
            <a:r>
              <a:rPr lang="de" sz="1100">
                <a:solidFill>
                  <a:srgbClr val="0000CC"/>
                </a:solidFill>
              </a:rPr>
              <a:t>bluetoothLeScanner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484675"/>
            <a:ext cx="85206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333333"/>
                </a:solidFill>
              </a:rPr>
              <a:t>	override fun </a:t>
            </a:r>
            <a:r>
              <a:rPr b="1" lang="de" sz="1100">
                <a:solidFill>
                  <a:srgbClr val="0066BB"/>
                </a:solidFill>
              </a:rPr>
              <a:t>onStart</a:t>
            </a:r>
            <a:r>
              <a:rPr lang="de" sz="1100">
                <a:solidFill>
                  <a:srgbClr val="333333"/>
                </a:solidFill>
              </a:rPr>
              <a:t>()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	</a:t>
            </a:r>
            <a:r>
              <a:rPr b="1" lang="de" sz="1100">
                <a:solidFill>
                  <a:srgbClr val="008800"/>
                </a:solidFill>
              </a:rPr>
              <a:t>super</a:t>
            </a:r>
            <a:r>
              <a:rPr lang="de" sz="1100">
                <a:solidFill>
                  <a:srgbClr val="333333"/>
                </a:solidFill>
              </a:rPr>
              <a:t>.</a:t>
            </a:r>
            <a:r>
              <a:rPr lang="de" sz="1100">
                <a:solidFill>
                  <a:srgbClr val="0000CC"/>
                </a:solidFill>
              </a:rPr>
              <a:t>onStart</a:t>
            </a:r>
            <a:r>
              <a:rPr lang="de" sz="1100">
                <a:solidFill>
                  <a:srgbClr val="333333"/>
                </a:solidFill>
              </a:rPr>
              <a:t>()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	bleScanner.</a:t>
            </a:r>
            <a:r>
              <a:rPr lang="de" sz="1100">
                <a:solidFill>
                  <a:srgbClr val="0000CC"/>
                </a:solidFill>
              </a:rPr>
              <a:t>startScan</a:t>
            </a:r>
            <a:r>
              <a:rPr lang="de" sz="1100">
                <a:solidFill>
                  <a:srgbClr val="333333"/>
                </a:solidFill>
              </a:rPr>
              <a:t>(callback) </a:t>
            </a:r>
            <a:r>
              <a:rPr lang="de" sz="1100">
                <a:solidFill>
                  <a:srgbClr val="666666"/>
                </a:solidFill>
              </a:rPr>
              <a:t>// optional scan filters and scan settings</a:t>
            </a:r>
            <a:br>
              <a:rPr lang="de" sz="1100">
                <a:solidFill>
                  <a:srgbClr val="999999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}</a:t>
            </a:r>
            <a:br>
              <a:rPr lang="de" sz="1100">
                <a:solidFill>
                  <a:srgbClr val="333333"/>
                </a:solidFill>
              </a:rPr>
            </a:b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override fun </a:t>
            </a:r>
            <a:r>
              <a:rPr b="1" lang="de" sz="1100">
                <a:solidFill>
                  <a:srgbClr val="0066BB"/>
                </a:solidFill>
              </a:rPr>
              <a:t>onStop</a:t>
            </a:r>
            <a:r>
              <a:rPr lang="de" sz="1100">
                <a:solidFill>
                  <a:srgbClr val="333333"/>
                </a:solidFill>
              </a:rPr>
              <a:t>()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	bleScanner.</a:t>
            </a:r>
            <a:r>
              <a:rPr lang="de" sz="1100">
                <a:solidFill>
                  <a:srgbClr val="0000CC"/>
                </a:solidFill>
              </a:rPr>
              <a:t>stopScan</a:t>
            </a:r>
            <a:r>
              <a:rPr lang="de" sz="1100">
                <a:solidFill>
                  <a:srgbClr val="333333"/>
                </a:solidFill>
              </a:rPr>
              <a:t>(callback)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	</a:t>
            </a:r>
            <a:r>
              <a:rPr b="1" lang="de" sz="1100">
                <a:solidFill>
                  <a:srgbClr val="008800"/>
                </a:solidFill>
              </a:rPr>
              <a:t>super</a:t>
            </a:r>
            <a:r>
              <a:rPr lang="de" sz="1100">
                <a:solidFill>
                  <a:srgbClr val="333333"/>
                </a:solidFill>
              </a:rPr>
              <a:t>.</a:t>
            </a:r>
            <a:r>
              <a:rPr lang="de" sz="1100">
                <a:solidFill>
                  <a:srgbClr val="0000CC"/>
                </a:solidFill>
              </a:rPr>
              <a:t>onStop</a:t>
            </a:r>
            <a:r>
              <a:rPr lang="de" sz="1100">
                <a:solidFill>
                  <a:srgbClr val="333333"/>
                </a:solidFill>
              </a:rPr>
              <a:t>()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}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3318775"/>
            <a:ext cx="85206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333333"/>
                </a:solidFill>
              </a:rPr>
              <a:t>	</a:t>
            </a:r>
            <a:r>
              <a:rPr b="1" lang="de" sz="1100">
                <a:solidFill>
                  <a:srgbClr val="008800"/>
                </a:solidFill>
              </a:rPr>
              <a:t>private</a:t>
            </a:r>
            <a:r>
              <a:rPr lang="de" sz="1100">
                <a:solidFill>
                  <a:srgbClr val="333333"/>
                </a:solidFill>
              </a:rPr>
              <a:t> val callback = object : ScanCallback()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	override fun </a:t>
            </a:r>
            <a:r>
              <a:rPr b="1" lang="de" sz="1100">
                <a:solidFill>
                  <a:srgbClr val="0066BB"/>
                </a:solidFill>
              </a:rPr>
              <a:t>onScanResult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b="1" lang="de" sz="1100">
                <a:solidFill>
                  <a:srgbClr val="997700"/>
                </a:solidFill>
              </a:rPr>
              <a:t>callbackType:</a:t>
            </a:r>
            <a:r>
              <a:rPr lang="de" sz="1100">
                <a:solidFill>
                  <a:srgbClr val="333333"/>
                </a:solidFill>
              </a:rPr>
              <a:t> Int, </a:t>
            </a:r>
            <a:r>
              <a:rPr b="1" lang="de" sz="1100">
                <a:solidFill>
                  <a:srgbClr val="997700"/>
                </a:solidFill>
              </a:rPr>
              <a:t>result:</a:t>
            </a:r>
            <a:r>
              <a:rPr lang="de" sz="1100">
                <a:solidFill>
                  <a:srgbClr val="333333"/>
                </a:solidFill>
              </a:rPr>
              <a:t> ScanResult) {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		Log.</a:t>
            </a:r>
            <a:r>
              <a:rPr lang="de" sz="1100">
                <a:solidFill>
                  <a:srgbClr val="0000CC"/>
                </a:solidFill>
              </a:rPr>
              <a:t>d</a:t>
            </a:r>
            <a:r>
              <a:rPr lang="de" sz="1100">
                <a:solidFill>
                  <a:srgbClr val="333333"/>
                </a:solidFill>
              </a:rPr>
              <a:t>(</a:t>
            </a:r>
            <a:r>
              <a:rPr lang="de" sz="1100">
                <a:solidFill>
                  <a:srgbClr val="333333"/>
                </a:solidFill>
                <a:highlight>
                  <a:srgbClr val="FFF0F0"/>
                </a:highlight>
              </a:rPr>
              <a:t>"MyApp"</a:t>
            </a:r>
            <a:r>
              <a:rPr lang="de" sz="1100">
                <a:solidFill>
                  <a:srgbClr val="333333"/>
                </a:solidFill>
              </a:rPr>
              <a:t>, </a:t>
            </a:r>
            <a:r>
              <a:rPr lang="de" sz="1100">
                <a:solidFill>
                  <a:srgbClr val="333333"/>
                </a:solidFill>
                <a:highlight>
                  <a:srgbClr val="FFF0F0"/>
                </a:highlight>
              </a:rPr>
              <a:t>"onScanResult: $result. rssi: ${result.rssi} dB"</a:t>
            </a:r>
            <a:r>
              <a:rPr lang="de" sz="1100">
                <a:solidFill>
                  <a:srgbClr val="333333"/>
                </a:solidFill>
              </a:rPr>
              <a:t>)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	}</a:t>
            </a:r>
            <a:br>
              <a:rPr lang="de" sz="1100">
                <a:solidFill>
                  <a:srgbClr val="333333"/>
                </a:solidFill>
              </a:rPr>
            </a:br>
            <a:r>
              <a:rPr lang="de" sz="1100">
                <a:solidFill>
                  <a:srgbClr val="333333"/>
                </a:solidFill>
              </a:rPr>
              <a:t>	}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to Bluetooth-LE GATT communication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04575" y="1152475"/>
            <a:ext cx="57456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333333"/>
                </a:solidFill>
              </a:rPr>
              <a:t>	</a:t>
            </a:r>
            <a:r>
              <a:rPr b="1" lang="de" sz="1100">
                <a:solidFill>
                  <a:srgbClr val="008800"/>
                </a:solidFill>
              </a:rPr>
              <a:t>if</a:t>
            </a:r>
            <a:r>
              <a:rPr lang="de" sz="1100">
                <a:solidFill>
                  <a:srgbClr val="333333"/>
                </a:solidFill>
              </a:rPr>
              <a:t> (isRightDevice(result)) result.</a:t>
            </a:r>
            <a:r>
              <a:rPr lang="de" sz="1100">
                <a:solidFill>
                  <a:srgbClr val="0000CC"/>
                </a:solidFill>
              </a:rPr>
              <a:t>device</a:t>
            </a:r>
            <a:r>
              <a:rPr lang="de" sz="1100">
                <a:solidFill>
                  <a:srgbClr val="333333"/>
                </a:solidFill>
              </a:rPr>
              <a:t>.</a:t>
            </a:r>
            <a:r>
              <a:rPr lang="de" sz="1100">
                <a:solidFill>
                  <a:srgbClr val="0000CC"/>
                </a:solidFill>
              </a:rPr>
              <a:t>connectGatt</a:t>
            </a:r>
            <a:r>
              <a:rPr lang="de" sz="1100">
                <a:solidFill>
                  <a:srgbClr val="333333"/>
                </a:solidFill>
              </a:rPr>
              <a:t>(context, </a:t>
            </a:r>
            <a:r>
              <a:rPr b="1" lang="de" sz="1100">
                <a:solidFill>
                  <a:srgbClr val="008800"/>
                </a:solidFill>
              </a:rPr>
              <a:t>false</a:t>
            </a:r>
            <a:r>
              <a:rPr lang="de" sz="1100">
                <a:solidFill>
                  <a:srgbClr val="333333"/>
                </a:solidFill>
              </a:rPr>
              <a:t>, gattCallback)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88888"/>
              </a:solidFill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04575" y="1538638"/>
            <a:ext cx="85206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900">
                <a:solidFill>
                  <a:srgbClr val="333333"/>
                </a:solidFill>
              </a:rPr>
              <a:t>	</a:t>
            </a:r>
            <a:r>
              <a:rPr b="1" lang="de" sz="900">
                <a:solidFill>
                  <a:srgbClr val="008800"/>
                </a:solidFill>
              </a:rPr>
              <a:t>private</a:t>
            </a:r>
            <a:r>
              <a:rPr lang="de" sz="900">
                <a:solidFill>
                  <a:srgbClr val="333333"/>
                </a:solidFill>
              </a:rPr>
              <a:t> val gattCallback = object : BluetoothGattCallback() {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override fun </a:t>
            </a:r>
            <a:r>
              <a:rPr b="1" lang="de" sz="900">
                <a:solidFill>
                  <a:srgbClr val="0066BB"/>
                </a:solidFill>
              </a:rPr>
              <a:t>onConnectionStateChange</a:t>
            </a:r>
            <a:r>
              <a:rPr lang="de" sz="900">
                <a:solidFill>
                  <a:srgbClr val="333333"/>
                </a:solidFill>
              </a:rPr>
              <a:t>(</a:t>
            </a:r>
            <a:r>
              <a:rPr b="1" lang="de" sz="900">
                <a:solidFill>
                  <a:srgbClr val="997700"/>
                </a:solidFill>
              </a:rPr>
              <a:t>gatt:</a:t>
            </a:r>
            <a:r>
              <a:rPr lang="de" sz="900">
                <a:solidFill>
                  <a:srgbClr val="333333"/>
                </a:solidFill>
              </a:rPr>
              <a:t> BluetoothGatt, </a:t>
            </a:r>
            <a:r>
              <a:rPr b="1" lang="de" sz="900">
                <a:solidFill>
                  <a:srgbClr val="997700"/>
                </a:solidFill>
              </a:rPr>
              <a:t>status:</a:t>
            </a:r>
            <a:r>
              <a:rPr lang="de" sz="900">
                <a:solidFill>
                  <a:srgbClr val="333333"/>
                </a:solidFill>
              </a:rPr>
              <a:t> Int, </a:t>
            </a:r>
            <a:r>
              <a:rPr b="1" lang="de" sz="900">
                <a:solidFill>
                  <a:srgbClr val="997700"/>
                </a:solidFill>
              </a:rPr>
              <a:t>newState:</a:t>
            </a:r>
            <a:r>
              <a:rPr lang="de" sz="900">
                <a:solidFill>
                  <a:srgbClr val="333333"/>
                </a:solidFill>
              </a:rPr>
              <a:t> Int) {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	</a:t>
            </a:r>
            <a:r>
              <a:rPr b="1" lang="de" sz="900">
                <a:solidFill>
                  <a:srgbClr val="008800"/>
                </a:solidFill>
              </a:rPr>
              <a:t>if</a:t>
            </a:r>
            <a:r>
              <a:rPr lang="de" sz="900">
                <a:solidFill>
                  <a:srgbClr val="333333"/>
                </a:solidFill>
              </a:rPr>
              <a:t> (isConnected(status, newState)) gatt.</a:t>
            </a:r>
            <a:r>
              <a:rPr lang="de" sz="900">
                <a:solidFill>
                  <a:srgbClr val="0000CC"/>
                </a:solidFill>
              </a:rPr>
              <a:t>discoverServices</a:t>
            </a:r>
            <a:r>
              <a:rPr lang="de" sz="900">
                <a:solidFill>
                  <a:srgbClr val="333333"/>
                </a:solidFill>
              </a:rPr>
              <a:t>()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	</a:t>
            </a:r>
            <a:r>
              <a:rPr b="1" lang="de" sz="900">
                <a:solidFill>
                  <a:srgbClr val="008800"/>
                </a:solidFill>
              </a:rPr>
              <a:t>else</a:t>
            </a:r>
            <a:r>
              <a:rPr lang="de" sz="900">
                <a:solidFill>
                  <a:srgbClr val="333333"/>
                </a:solidFill>
              </a:rPr>
              <a:t> gatt.</a:t>
            </a:r>
            <a:r>
              <a:rPr lang="de" sz="900">
                <a:solidFill>
                  <a:srgbClr val="0000CC"/>
                </a:solidFill>
              </a:rPr>
              <a:t>close</a:t>
            </a:r>
            <a:r>
              <a:rPr lang="de" sz="900">
                <a:solidFill>
                  <a:srgbClr val="333333"/>
                </a:solidFill>
              </a:rPr>
              <a:t>()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}</a:t>
            </a:r>
            <a:endParaRPr sz="1100">
              <a:solidFill>
                <a:srgbClr val="333333"/>
              </a:solidFill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04575" y="2376900"/>
            <a:ext cx="85206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333333"/>
                </a:solidFill>
              </a:rPr>
              <a:t>		override fun </a:t>
            </a:r>
            <a:r>
              <a:rPr b="1" lang="de" sz="900">
                <a:solidFill>
                  <a:srgbClr val="0066BB"/>
                </a:solidFill>
              </a:rPr>
              <a:t>onServicesDiscovered</a:t>
            </a:r>
            <a:r>
              <a:rPr lang="de" sz="900">
                <a:solidFill>
                  <a:srgbClr val="333333"/>
                </a:solidFill>
              </a:rPr>
              <a:t>(</a:t>
            </a:r>
            <a:r>
              <a:rPr b="1" lang="de" sz="900">
                <a:solidFill>
                  <a:srgbClr val="997700"/>
                </a:solidFill>
              </a:rPr>
              <a:t>gatt:</a:t>
            </a:r>
            <a:r>
              <a:rPr lang="de" sz="900">
                <a:solidFill>
                  <a:srgbClr val="333333"/>
                </a:solidFill>
              </a:rPr>
              <a:t> BluetoothGatt, </a:t>
            </a:r>
            <a:r>
              <a:rPr b="1" lang="de" sz="900">
                <a:solidFill>
                  <a:srgbClr val="997700"/>
                </a:solidFill>
              </a:rPr>
              <a:t>status:</a:t>
            </a:r>
            <a:r>
              <a:rPr lang="de" sz="900">
                <a:solidFill>
                  <a:srgbClr val="333333"/>
                </a:solidFill>
              </a:rPr>
              <a:t> Int) {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	val gattCharacteristic = gatt.</a:t>
            </a:r>
            <a:r>
              <a:rPr lang="de" sz="900">
                <a:solidFill>
                  <a:srgbClr val="0000CC"/>
                </a:solidFill>
              </a:rPr>
              <a:t>getService</a:t>
            </a:r>
            <a:r>
              <a:rPr lang="de" sz="900">
                <a:solidFill>
                  <a:srgbClr val="333333"/>
                </a:solidFill>
              </a:rPr>
              <a:t>(serviceUuid).</a:t>
            </a:r>
            <a:r>
              <a:rPr lang="de" sz="900">
                <a:solidFill>
                  <a:srgbClr val="0000CC"/>
                </a:solidFill>
              </a:rPr>
              <a:t>getCharacteristic</a:t>
            </a:r>
            <a:r>
              <a:rPr lang="de" sz="900">
                <a:solidFill>
                  <a:srgbClr val="333333"/>
                </a:solidFill>
              </a:rPr>
              <a:t>(characteristicWrite)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	gattCharacteristic.</a:t>
            </a:r>
            <a:r>
              <a:rPr lang="de" sz="900">
                <a:solidFill>
                  <a:srgbClr val="0000CC"/>
                </a:solidFill>
              </a:rPr>
              <a:t>value</a:t>
            </a:r>
            <a:r>
              <a:rPr lang="de" sz="900">
                <a:solidFill>
                  <a:srgbClr val="333333"/>
                </a:solidFill>
              </a:rPr>
              <a:t> = </a:t>
            </a:r>
            <a:r>
              <a:rPr lang="de" sz="900">
                <a:solidFill>
                  <a:srgbClr val="333333"/>
                </a:solidFill>
                <a:highlight>
                  <a:srgbClr val="FFF0F0"/>
                </a:highlight>
              </a:rPr>
              <a:t>"open door"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	gatt.</a:t>
            </a:r>
            <a:r>
              <a:rPr lang="de" sz="900">
                <a:solidFill>
                  <a:srgbClr val="0000CC"/>
                </a:solidFill>
              </a:rPr>
              <a:t>writeCharacteristic</a:t>
            </a:r>
            <a:r>
              <a:rPr lang="de" sz="900">
                <a:solidFill>
                  <a:srgbClr val="333333"/>
                </a:solidFill>
              </a:rPr>
              <a:t>(gattCharacteristic)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}</a:t>
            </a:r>
            <a:endParaRPr sz="900">
              <a:solidFill>
                <a:srgbClr val="333333"/>
              </a:solidFill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04575" y="3293163"/>
            <a:ext cx="85206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333333"/>
                </a:solidFill>
              </a:rPr>
              <a:t>		override fun </a:t>
            </a:r>
            <a:r>
              <a:rPr b="1" lang="de" sz="900">
                <a:solidFill>
                  <a:srgbClr val="0066BB"/>
                </a:solidFill>
              </a:rPr>
              <a:t>onCharacteristicWrite</a:t>
            </a:r>
            <a:r>
              <a:rPr lang="de" sz="900">
                <a:solidFill>
                  <a:srgbClr val="333333"/>
                </a:solidFill>
              </a:rPr>
              <a:t>(</a:t>
            </a:r>
            <a:r>
              <a:rPr b="1" lang="de" sz="900">
                <a:solidFill>
                  <a:srgbClr val="997700"/>
                </a:solidFill>
              </a:rPr>
              <a:t>gatt:</a:t>
            </a:r>
            <a:r>
              <a:rPr lang="de" sz="900">
                <a:solidFill>
                  <a:srgbClr val="333333"/>
                </a:solidFill>
              </a:rPr>
              <a:t> BluetoothGatt, </a:t>
            </a:r>
            <a:r>
              <a:rPr b="1" lang="de" sz="900">
                <a:solidFill>
                  <a:srgbClr val="997700"/>
                </a:solidFill>
              </a:rPr>
              <a:t>characteristic:</a:t>
            </a:r>
            <a:r>
              <a:rPr lang="de" sz="900">
                <a:solidFill>
                  <a:srgbClr val="333333"/>
                </a:solidFill>
              </a:rPr>
              <a:t> BluetoothGattCharacteristic, </a:t>
            </a:r>
            <a:r>
              <a:rPr b="1" lang="de" sz="900">
                <a:solidFill>
                  <a:srgbClr val="997700"/>
                </a:solidFill>
              </a:rPr>
              <a:t>status:</a:t>
            </a:r>
            <a:r>
              <a:rPr lang="de" sz="900">
                <a:solidFill>
                  <a:srgbClr val="333333"/>
                </a:solidFill>
              </a:rPr>
              <a:t> Int) {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	val gattCharacteristic = gatt.</a:t>
            </a:r>
            <a:r>
              <a:rPr lang="de" sz="900">
                <a:solidFill>
                  <a:srgbClr val="0000CC"/>
                </a:solidFill>
              </a:rPr>
              <a:t>getService</a:t>
            </a:r>
            <a:r>
              <a:rPr lang="de" sz="900">
                <a:solidFill>
                  <a:srgbClr val="333333"/>
                </a:solidFill>
              </a:rPr>
              <a:t>(serviceUuid).</a:t>
            </a:r>
            <a:r>
              <a:rPr lang="de" sz="900">
                <a:solidFill>
                  <a:srgbClr val="0000CC"/>
                </a:solidFill>
              </a:rPr>
              <a:t>getCharacteristic</a:t>
            </a:r>
            <a:r>
              <a:rPr lang="de" sz="900">
                <a:solidFill>
                  <a:srgbClr val="333333"/>
                </a:solidFill>
              </a:rPr>
              <a:t>(characteristicRead)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	gatt.</a:t>
            </a:r>
            <a:r>
              <a:rPr lang="de" sz="900">
                <a:solidFill>
                  <a:srgbClr val="0000CC"/>
                </a:solidFill>
              </a:rPr>
              <a:t>readCharacteristic</a:t>
            </a:r>
            <a:r>
              <a:rPr lang="de" sz="900">
                <a:solidFill>
                  <a:srgbClr val="333333"/>
                </a:solidFill>
              </a:rPr>
              <a:t>(gattCharacteristic)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}</a:t>
            </a:r>
            <a:endParaRPr sz="1100">
              <a:solidFill>
                <a:srgbClr val="333333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04575" y="4074425"/>
            <a:ext cx="85206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333333"/>
                </a:solidFill>
              </a:rPr>
              <a:t>		override fun </a:t>
            </a:r>
            <a:r>
              <a:rPr b="1" lang="de" sz="900">
                <a:solidFill>
                  <a:srgbClr val="0066BB"/>
                </a:solidFill>
              </a:rPr>
              <a:t>onCharacteristicRead</a:t>
            </a:r>
            <a:r>
              <a:rPr lang="de" sz="900">
                <a:solidFill>
                  <a:srgbClr val="333333"/>
                </a:solidFill>
              </a:rPr>
              <a:t>(</a:t>
            </a:r>
            <a:r>
              <a:rPr b="1" lang="de" sz="900">
                <a:solidFill>
                  <a:srgbClr val="997700"/>
                </a:solidFill>
              </a:rPr>
              <a:t>gatt:</a:t>
            </a:r>
            <a:r>
              <a:rPr lang="de" sz="900">
                <a:solidFill>
                  <a:srgbClr val="333333"/>
                </a:solidFill>
              </a:rPr>
              <a:t> BluetoothGatt, </a:t>
            </a:r>
            <a:r>
              <a:rPr b="1" lang="de" sz="900">
                <a:solidFill>
                  <a:srgbClr val="997700"/>
                </a:solidFill>
              </a:rPr>
              <a:t>characteristic:</a:t>
            </a:r>
            <a:r>
              <a:rPr lang="de" sz="900">
                <a:solidFill>
                  <a:srgbClr val="333333"/>
                </a:solidFill>
              </a:rPr>
              <a:t> BluetoothGattCharacteristic, </a:t>
            </a:r>
            <a:r>
              <a:rPr b="1" lang="de" sz="900">
                <a:solidFill>
                  <a:srgbClr val="997700"/>
                </a:solidFill>
              </a:rPr>
              <a:t>status:</a:t>
            </a:r>
            <a:r>
              <a:rPr lang="de" sz="900">
                <a:solidFill>
                  <a:srgbClr val="333333"/>
                </a:solidFill>
              </a:rPr>
              <a:t> Int) {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	</a:t>
            </a:r>
            <a:r>
              <a:rPr b="1" lang="de" sz="900">
                <a:solidFill>
                  <a:srgbClr val="008800"/>
                </a:solidFill>
              </a:rPr>
              <a:t>if</a:t>
            </a:r>
            <a:r>
              <a:rPr lang="de" sz="900">
                <a:solidFill>
                  <a:srgbClr val="333333"/>
                </a:solidFill>
              </a:rPr>
              <a:t>(characteristic.</a:t>
            </a:r>
            <a:r>
              <a:rPr lang="de" sz="900">
                <a:solidFill>
                  <a:srgbClr val="0000CC"/>
                </a:solidFill>
              </a:rPr>
              <a:t>value</a:t>
            </a:r>
            <a:r>
              <a:rPr lang="de" sz="900">
                <a:solidFill>
                  <a:srgbClr val="333333"/>
                </a:solidFill>
              </a:rPr>
              <a:t> == </a:t>
            </a:r>
            <a:r>
              <a:rPr lang="de" sz="900">
                <a:solidFill>
                  <a:srgbClr val="333333"/>
                </a:solidFill>
                <a:highlight>
                  <a:srgbClr val="FFF0F0"/>
                </a:highlight>
              </a:rPr>
              <a:t>"door opened"</a:t>
            </a:r>
            <a:r>
              <a:rPr lang="de" sz="900">
                <a:solidFill>
                  <a:srgbClr val="333333"/>
                </a:solidFill>
              </a:rPr>
              <a:t>) {  </a:t>
            </a:r>
            <a:r>
              <a:rPr lang="de" sz="900">
                <a:solidFill>
                  <a:srgbClr val="666666"/>
                </a:solidFill>
              </a:rPr>
              <a:t>/* success !!! */</a:t>
            </a:r>
            <a:r>
              <a:rPr lang="de" sz="900">
                <a:solidFill>
                  <a:srgbClr val="888888"/>
                </a:solidFill>
              </a:rPr>
              <a:t> </a:t>
            </a:r>
            <a:r>
              <a:rPr lang="de" sz="900">
                <a:solidFill>
                  <a:srgbClr val="333333"/>
                </a:solidFill>
              </a:rPr>
              <a:t>}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	</a:t>
            </a:r>
            <a:r>
              <a:rPr lang="de" sz="900">
                <a:solidFill>
                  <a:srgbClr val="333333"/>
                </a:solidFill>
              </a:rPr>
              <a:t>gatt.</a:t>
            </a:r>
            <a:r>
              <a:rPr lang="de" sz="900">
                <a:solidFill>
                  <a:srgbClr val="0000CC"/>
                </a:solidFill>
              </a:rPr>
              <a:t>disconnect</a:t>
            </a:r>
            <a:r>
              <a:rPr lang="de" sz="900">
                <a:solidFill>
                  <a:srgbClr val="333333"/>
                </a:solidFill>
              </a:rPr>
              <a:t>()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	}</a:t>
            </a:r>
            <a:br>
              <a:rPr lang="de" sz="900">
                <a:solidFill>
                  <a:srgbClr val="333333"/>
                </a:solidFill>
              </a:rPr>
            </a:br>
            <a:r>
              <a:rPr lang="de" sz="900">
                <a:solidFill>
                  <a:srgbClr val="333333"/>
                </a:solidFill>
              </a:rPr>
              <a:t>	}</a:t>
            </a:r>
            <a:endParaRPr sz="90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